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2" r:id="rId3"/>
    <p:sldId id="303" r:id="rId4"/>
    <p:sldId id="304" r:id="rId5"/>
    <p:sldId id="305" r:id="rId6"/>
    <p:sldId id="331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9" r:id="rId30"/>
    <p:sldId id="328" r:id="rId31"/>
    <p:sldId id="330" r:id="rId32"/>
    <p:sldId id="258" r:id="rId33"/>
  </p:sldIdLst>
  <p:sldSz cx="5761038" cy="3240088"/>
  <p:notesSz cx="6797675" cy="9926638"/>
  <p:defaultTextStyle>
    <a:defPPr>
      <a:defRPr lang="pl-PL"/>
    </a:defPPr>
    <a:lvl1pPr marL="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803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607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410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2144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4018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821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625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428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Polaszek" initials="KP" lastIdx="2" clrIdx="0">
    <p:extLst>
      <p:ext uri="{19B8F6BF-5375-455C-9EA6-DF929625EA0E}">
        <p15:presenceInfo xmlns:p15="http://schemas.microsoft.com/office/powerpoint/2012/main" userId="S-1-5-21-1258824510-3303949563-3469234235-383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1378" autoAdjust="0"/>
  </p:normalViewPr>
  <p:slideViewPr>
    <p:cSldViewPr>
      <p:cViewPr varScale="1">
        <p:scale>
          <a:sx n="234" d="100"/>
          <a:sy n="234" d="100"/>
        </p:scale>
        <p:origin x="582" y="174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BCCF-363F-465D-81D0-314AF6C237A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30BA-0A66-4BFB-9958-F61A622C9F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0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C264-E069-44CD-BCDB-8347ED935855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90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8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86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8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330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150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31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01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366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66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933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72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663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2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96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307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311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171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418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112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83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045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667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413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52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83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91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95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39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53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3438" cy="40401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85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-282154" y="2997729"/>
            <a:ext cx="792287" cy="14401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31" y="611932"/>
            <a:ext cx="4970462" cy="43204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231" y="1187996"/>
            <a:ext cx="4968551" cy="1152128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161977" marR="0" lvl="0" indent="-161977" algn="l" defTabSz="431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4896743" y="3031512"/>
            <a:ext cx="1047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600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0" y="12138"/>
            <a:ext cx="1115415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2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zawartoś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-15796" y="2999199"/>
            <a:ext cx="259887" cy="2393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288629" y="612231"/>
            <a:ext cx="4977321" cy="4322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1">
                <a:solidFill>
                  <a:srgbClr val="006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Tytuł slajdu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88629" y="1188578"/>
            <a:ext cx="4975406" cy="11526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defRPr sz="1101">
                <a:latin typeface="Arial"/>
                <a:ea typeface="Arial"/>
                <a:cs typeface="Arial"/>
                <a:sym typeface="Arial"/>
              </a:defRPr>
            </a:lvl1pPr>
            <a:lvl2pPr marL="535835" indent="-247655">
              <a:spcBef>
                <a:spcPts val="200"/>
              </a:spcBef>
              <a:buChar char="•"/>
              <a:defRPr sz="1101">
                <a:latin typeface="Arial"/>
                <a:ea typeface="Arial"/>
                <a:cs typeface="Arial"/>
                <a:sym typeface="Arial"/>
              </a:defRPr>
            </a:lvl2pPr>
            <a:lvl3pPr marL="682026" indent="-105666">
              <a:spcBef>
                <a:spcPts val="200"/>
              </a:spcBef>
              <a:defRPr sz="1101">
                <a:latin typeface="Arial"/>
                <a:ea typeface="Arial"/>
                <a:cs typeface="Arial"/>
                <a:sym typeface="Arial"/>
              </a:defRPr>
            </a:lvl3pPr>
            <a:lvl4pPr marL="986462" indent="-121922">
              <a:spcBef>
                <a:spcPts val="200"/>
              </a:spcBef>
              <a:defRPr sz="1101">
                <a:latin typeface="Arial"/>
                <a:ea typeface="Arial"/>
                <a:cs typeface="Arial"/>
                <a:sym typeface="Arial"/>
              </a:defRPr>
            </a:lvl4pPr>
            <a:lvl5pPr marL="1274642" indent="-121922">
              <a:spcBef>
                <a:spcPts val="200"/>
              </a:spcBef>
              <a:defRPr sz="110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Treść główna, punkt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pole tekstowe 8"/>
          <p:cNvSpPr txBox="1"/>
          <p:nvPr/>
        </p:nvSpPr>
        <p:spPr>
          <a:xfrm>
            <a:off x="4949282" y="3032998"/>
            <a:ext cx="957667" cy="18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41" rIns="45741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00"/>
              <a:t>www.lasy.gov.pl</a:t>
            </a:r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857" y="12143"/>
            <a:ext cx="1116954" cy="2955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93112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4">
            <a:extLst>
              <a:ext uri="{FF2B5EF4-FFF2-40B4-BE49-F238E27FC236}">
                <a16:creationId xmlns:a16="http://schemas.microsoft.com/office/drawing/2014/main" id="{20177F76-2DB7-446B-9FAA-63F18BA5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850" y="2844180"/>
            <a:ext cx="288231" cy="144016"/>
          </a:xfrm>
          <a:prstGeom prst="rect">
            <a:avLst/>
          </a:prstGeom>
        </p:spPr>
        <p:txBody>
          <a:bodyPr/>
          <a:lstStyle/>
          <a:p>
            <a:pPr algn="ctr"/>
            <a:fld id="{2136BB9F-F41C-4172-B28A-19863538028F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</p:sldLayoutIdLst>
  <p:txStyles>
    <p:titleStyle>
      <a:lvl1pPr algn="ctr" defTabSz="576072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59" indent="-180023" algn="l" defTabSz="576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mailto:partycypacje.spoleczne@katowice.lasy.gov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71362" y="1488445"/>
            <a:ext cx="216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D630F3-70F1-4D31-AC50-750508489FA2}"/>
              </a:ext>
            </a:extLst>
          </p:cNvPr>
          <p:cNvSpPr txBox="1"/>
          <p:nvPr/>
        </p:nvSpPr>
        <p:spPr>
          <a:xfrm>
            <a:off x="3312567" y="2220626"/>
            <a:ext cx="1239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600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BC0380-AAFF-446F-97C0-9D06C0E32158}"/>
              </a:ext>
            </a:extLst>
          </p:cNvPr>
          <p:cNvSpPr txBox="1"/>
          <p:nvPr/>
        </p:nvSpPr>
        <p:spPr>
          <a:xfrm>
            <a:off x="4680719" y="2941946"/>
            <a:ext cx="104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8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2B8DAB-63C9-438E-90C8-F1C8740D278A}"/>
              </a:ext>
            </a:extLst>
          </p:cNvPr>
          <p:cNvCxnSpPr>
            <a:cxnSpLocks/>
          </p:cNvCxnSpPr>
          <p:nvPr/>
        </p:nvCxnSpPr>
        <p:spPr>
          <a:xfrm flipV="1">
            <a:off x="2719633" y="467916"/>
            <a:ext cx="0" cy="504056"/>
          </a:xfrm>
          <a:prstGeom prst="line">
            <a:avLst/>
          </a:prstGeom>
          <a:ln w="127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78B10CA2-1493-4F99-9C05-EAD37FFF1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9" y="179884"/>
            <a:ext cx="2356004" cy="682581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" y="1027098"/>
            <a:ext cx="2540498" cy="162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811880" y="755948"/>
            <a:ext cx="291662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b="1" dirty="0" smtClean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„Ś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LADAMI </a:t>
            </a:r>
            <a: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EŚNEJ </a:t>
            </a:r>
            <a: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RCHITEKTURY </a:t>
            </a:r>
            <a: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REWNIANEJ”</a:t>
            </a:r>
          </a:p>
          <a:p>
            <a:pPr algn="r"/>
            <a:endParaRPr lang="pl-PL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planowany do realizacji </a:t>
            </a:r>
            <a:b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Programu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Polska-Słowacja 2021-2027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85" y="12316"/>
            <a:ext cx="911200" cy="911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128" y="2220626"/>
            <a:ext cx="1733178" cy="3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79243" y="395908"/>
            <a:ext cx="5465573" cy="26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znajdującej się w Lipniku”</a:t>
            </a: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b="1" dirty="0"/>
              <a:t>6. Miejsca postojowe </a:t>
            </a:r>
            <a:endParaRPr lang="pl-PL" sz="1000" dirty="0"/>
          </a:p>
          <a:p>
            <a:pPr algn="just"/>
            <a:r>
              <a:rPr lang="pl-PL" sz="1000" dirty="0"/>
              <a:t>Ze względu na niewielką ilość dostępnego miejsca przy budynku starej leśniczówki planujemy przygotować dwa miejsca postojowe przeznaczone dla osób z </a:t>
            </a:r>
            <a:r>
              <a:rPr lang="pl-PL" sz="1000" dirty="0" smtClean="0"/>
              <a:t>niepełnosprawnościami, które 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>będą mogły dojechać bezpośredniego pod </a:t>
            </a:r>
            <a:r>
              <a:rPr lang="pl-PL" sz="1000" dirty="0"/>
              <a:t>muzeum. Pozostali turyści nowo powstającego kompleksu, w ramach którego powstanie muzeum będą mogli skorzystać </a:t>
            </a:r>
            <a:r>
              <a:rPr lang="pl-PL" sz="1000" dirty="0" smtClean="0"/>
              <a:t>z </a:t>
            </a:r>
            <a:r>
              <a:rPr lang="pl-PL" sz="1000" dirty="0"/>
              <a:t>ogólnodostępnego parkingu zlokalizowanego bezpośrednio przy drodze prowadzącej </a:t>
            </a:r>
            <a:r>
              <a:rPr lang="pl-PL" sz="1000" dirty="0" smtClean="0"/>
              <a:t>do </a:t>
            </a:r>
            <a:r>
              <a:rPr lang="pl-PL" sz="1000" dirty="0"/>
              <a:t>zabytkowej leśniczówki, amfiteatru jak również zbiorników małej retencji. Parking zlokalizowany jest w odległości </a:t>
            </a:r>
            <a:r>
              <a:rPr lang="pl-PL" sz="1000" dirty="0" smtClean="0"/>
              <a:t>ok. </a:t>
            </a:r>
            <a:r>
              <a:rPr lang="pl-PL" sz="1000" dirty="0"/>
              <a:t>100 m od leśniczówki.</a:t>
            </a:r>
          </a:p>
          <a:p>
            <a:endParaRPr lang="pl-PL" sz="1000" dirty="0"/>
          </a:p>
          <a:p>
            <a:r>
              <a:rPr lang="pl-PL" sz="1000" b="1" dirty="0"/>
              <a:t>7. Zagospodarowanie terenu wokół zabytkowej leśniczówki</a:t>
            </a:r>
          </a:p>
          <a:p>
            <a:pPr algn="just"/>
            <a:r>
              <a:rPr lang="pl-PL" sz="1000" dirty="0" smtClean="0"/>
              <a:t>Planujemy poddać rewitalizacji również </a:t>
            </a:r>
            <a:r>
              <a:rPr lang="pl-PL" sz="1000" dirty="0"/>
              <a:t>otaczający leśniczówkę ogród: </a:t>
            </a:r>
            <a:r>
              <a:rPr lang="pl-PL" sz="1000" dirty="0" smtClean="0"/>
              <a:t>chcemy </a:t>
            </a:r>
            <a:r>
              <a:rPr lang="pl-PL" sz="1000" dirty="0"/>
              <a:t>odtworzyć alejki, wybudować obiekty małej architektury, odrestaurować zabytkową fontannę oraz stworzyć przyjazną rodzinom przestrzeń. W minionym roku przebudowaliśmy wewnętrzną drogę łączącą ul. Polną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ze </a:t>
            </a:r>
            <a:r>
              <a:rPr lang="pl-PL" sz="1000" dirty="0"/>
              <a:t>„Starą Leśniczówką” i </a:t>
            </a:r>
            <a:r>
              <a:rPr lang="pl-PL" sz="1000" dirty="0" smtClean="0"/>
              <a:t>amfiteatrem </a:t>
            </a:r>
            <a:r>
              <a:rPr lang="pl-PL" sz="1000" dirty="0"/>
              <a:t>w celu jak najlepszego udostępnienia kompleksu rekreacyjnego.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10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59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znajdującej się w Lipniku”</a:t>
            </a:r>
          </a:p>
          <a:p>
            <a:endParaRPr lang="pl-PL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Pytania pomocnicze do formularza partycypacji społecznych:</a:t>
            </a:r>
          </a:p>
          <a:p>
            <a:endParaRPr lang="pl-PL" b="1" dirty="0" smtClean="0"/>
          </a:p>
          <a:p>
            <a:r>
              <a:rPr lang="pl-PL" sz="1000" i="1" dirty="0" smtClean="0"/>
              <a:t>1. Jakie </a:t>
            </a:r>
            <a:r>
              <a:rPr lang="pl-PL" sz="1000" i="1" dirty="0"/>
              <a:t>ułatwienia należy zastosować, aby w jak największym stopniu zwiększyć dostępność </a:t>
            </a:r>
            <a:r>
              <a:rPr lang="pl-PL" sz="1000" i="1" dirty="0" smtClean="0"/>
              <a:t>ekspozycji w muzeum dla </a:t>
            </a:r>
            <a:r>
              <a:rPr lang="pl-PL" sz="1000" i="1" dirty="0"/>
              <a:t>osób z niepełnosprawnościami </a:t>
            </a:r>
            <a:r>
              <a:rPr lang="pl-PL" sz="1000" i="1" dirty="0" smtClean="0"/>
              <a:t>?</a:t>
            </a:r>
            <a:endParaRPr lang="pl-PL" sz="1000" dirty="0"/>
          </a:p>
          <a:p>
            <a:r>
              <a:rPr lang="pl-PL" sz="1000" i="1" dirty="0" smtClean="0"/>
              <a:t>2. Czy </a:t>
            </a:r>
            <a:r>
              <a:rPr lang="pl-PL" sz="1000" i="1" dirty="0"/>
              <a:t>po rewitalizacji leśniczówki powinniśmy skupić się głównie na charakterze muzealnym obiektu, czy powinny być w nim prowadzone również zajęcia edukacyjne, warsztaty o tematyce przyrodniczej </a:t>
            </a:r>
            <a:r>
              <a:rPr lang="pl-PL" sz="1000" i="1" dirty="0" smtClean="0"/>
              <a:t/>
            </a:r>
            <a:br>
              <a:rPr lang="pl-PL" sz="1000" i="1" dirty="0" smtClean="0"/>
            </a:br>
            <a:r>
              <a:rPr lang="pl-PL" sz="1000" i="1" dirty="0" smtClean="0"/>
              <a:t>i </a:t>
            </a:r>
            <a:r>
              <a:rPr lang="pl-PL" sz="1000" i="1" dirty="0"/>
              <a:t>kulturowej </a:t>
            </a:r>
            <a:r>
              <a:rPr lang="pl-PL" sz="1000" i="1" dirty="0" smtClean="0"/>
              <a:t>?</a:t>
            </a:r>
          </a:p>
          <a:p>
            <a:r>
              <a:rPr lang="pl-PL" sz="1000" i="1" dirty="0" smtClean="0"/>
              <a:t>3. Czy powinniśmy spróbować odtworzyć ogród na podstawie posiadanej wiedzy?  A może stworzyć ogród z </a:t>
            </a:r>
            <a:r>
              <a:rPr lang="pl-PL" sz="1000" i="1" dirty="0" err="1" smtClean="0"/>
              <a:t>nasadzeniami</a:t>
            </a:r>
            <a:r>
              <a:rPr lang="pl-PL" sz="1000" i="1" dirty="0" smtClean="0"/>
              <a:t> kwiatów i krzewów ogrodowych ?</a:t>
            </a:r>
          </a:p>
          <a:p>
            <a:r>
              <a:rPr lang="pl-PL" sz="1000" i="1" dirty="0" smtClean="0"/>
              <a:t>4. Czy </a:t>
            </a:r>
            <a:r>
              <a:rPr lang="pl-PL" sz="1000" i="1" dirty="0"/>
              <a:t>przestrzeń rekreacyjna ogrodu powinna być wyposażona jeszcze w jakieś inne formy małej architektury</a:t>
            </a:r>
            <a:r>
              <a:rPr lang="pl-PL" sz="1000" i="1" dirty="0" smtClean="0"/>
              <a:t>?</a:t>
            </a:r>
          </a:p>
          <a:p>
            <a:endParaRPr lang="pl-PL" i="1" dirty="0" smtClean="0"/>
          </a:p>
          <a:p>
            <a:endParaRPr lang="pl-PL" dirty="0"/>
          </a:p>
          <a:p>
            <a:endParaRPr lang="pl-PL" b="1" dirty="0" smtClean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0" y="3007291"/>
            <a:ext cx="378953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11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3465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59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znajdującej się w Lipniku”</a:t>
            </a:r>
          </a:p>
          <a:p>
            <a:endParaRPr lang="pl-PL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Pytania pomocnicze do formularza partycypacji społecznych:</a:t>
            </a:r>
          </a:p>
          <a:p>
            <a:endParaRPr lang="pl-PL" b="1" dirty="0" smtClean="0"/>
          </a:p>
          <a:p>
            <a:r>
              <a:rPr lang="pl-PL" sz="1000" i="1" dirty="0"/>
              <a:t>6</a:t>
            </a:r>
            <a:r>
              <a:rPr lang="pl-PL" sz="1000" i="1" dirty="0" smtClean="0"/>
              <a:t>. </a:t>
            </a:r>
            <a:r>
              <a:rPr lang="pl-PL" sz="1000" i="1" dirty="0"/>
              <a:t>Czy </a:t>
            </a:r>
            <a:r>
              <a:rPr lang="pl-PL" sz="1000" i="1" dirty="0" smtClean="0"/>
              <a:t>według Państwa istnieje </a:t>
            </a:r>
            <a:r>
              <a:rPr lang="pl-PL" sz="1000" i="1" dirty="0"/>
              <a:t>konieczność oznakowania i wyróżnienia </a:t>
            </a:r>
            <a:r>
              <a:rPr lang="pl-PL" sz="1000" i="1" dirty="0" smtClean="0"/>
              <a:t>na </a:t>
            </a:r>
            <a:r>
              <a:rPr lang="pl-PL" sz="1000" i="1" dirty="0"/>
              <a:t>terenie </a:t>
            </a:r>
            <a:r>
              <a:rPr lang="pl-PL" sz="1000" i="1" dirty="0" smtClean="0"/>
              <a:t>planowanego kompleksu rekreacyjnego przejść pomiędzy poszczególnymi obiektami?</a:t>
            </a:r>
            <a:endParaRPr lang="pl-PL" sz="1000" b="1" dirty="0" smtClean="0"/>
          </a:p>
          <a:p>
            <a:r>
              <a:rPr lang="pl-PL" sz="1000" i="1" dirty="0" smtClean="0"/>
              <a:t>7. Czy widzą Państwo potrzebę przeznaczenia obiektu na inne funkcje społecznie użyteczne?</a:t>
            </a:r>
          </a:p>
          <a:p>
            <a:r>
              <a:rPr lang="pl-PL" sz="1000" i="1" dirty="0" smtClean="0"/>
              <a:t>8. Czy powinniśmy przywrócić widok jaki roztaczał się z tego miejsca wcześniej, a może teren wokół leśniczówki pozostawić naturalnej sukcesji ?</a:t>
            </a:r>
            <a:endParaRPr lang="pl-PL" sz="1000" dirty="0" smtClean="0"/>
          </a:p>
          <a:p>
            <a:endParaRPr lang="pl-PL" dirty="0"/>
          </a:p>
          <a:p>
            <a:endParaRPr lang="pl-PL" i="1" dirty="0" smtClean="0"/>
          </a:p>
          <a:p>
            <a:endParaRPr lang="pl-PL" dirty="0"/>
          </a:p>
          <a:p>
            <a:endParaRPr lang="pl-PL" b="1" dirty="0" smtClean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12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72207" y="433660"/>
            <a:ext cx="559356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/>
              <a:t> </a:t>
            </a:r>
            <a:r>
              <a:rPr lang="pl-PL" b="1" dirty="0" smtClean="0"/>
              <a:t>B. </a:t>
            </a:r>
            <a:r>
              <a:rPr lang="pl-PL" b="1" dirty="0"/>
              <a:t>Zadania planowane do realizacji po stronie polskiej na terenie Nadleśnictwa Jeleśnia:</a:t>
            </a:r>
            <a:endParaRPr lang="pl-PL" dirty="0"/>
          </a:p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</a:t>
            </a:r>
            <a:r>
              <a:rPr lang="pl-PL" b="1" dirty="0" smtClean="0">
                <a:solidFill>
                  <a:srgbClr val="006050"/>
                </a:solidFill>
              </a:rPr>
              <a:t>w </a:t>
            </a:r>
            <a:r>
              <a:rPr lang="pl-PL" b="1" dirty="0">
                <a:solidFill>
                  <a:srgbClr val="006050"/>
                </a:solidFill>
              </a:rPr>
              <a:t>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dirty="0" smtClean="0"/>
              <a:t>1. W </a:t>
            </a:r>
            <a:r>
              <a:rPr lang="pl-PL" sz="1000" dirty="0"/>
              <a:t>ramach projektu planujemy </a:t>
            </a:r>
            <a:r>
              <a:rPr lang="pl-PL" sz="1000" dirty="0">
                <a:solidFill>
                  <a:srgbClr val="006050"/>
                </a:solidFill>
              </a:rPr>
              <a:t>odrestaurować budynek </a:t>
            </a:r>
            <a:r>
              <a:rPr lang="pl-PL" sz="1000" dirty="0" smtClean="0">
                <a:solidFill>
                  <a:srgbClr val="006050"/>
                </a:solidFill>
              </a:rPr>
              <a:t/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zabytkowej </a:t>
            </a:r>
            <a:r>
              <a:rPr lang="pl-PL" sz="1000" dirty="0">
                <a:solidFill>
                  <a:srgbClr val="006050"/>
                </a:solidFill>
              </a:rPr>
              <a:t>drewnianej </a:t>
            </a:r>
            <a:r>
              <a:rPr lang="pl-PL" sz="1000" dirty="0" smtClean="0">
                <a:solidFill>
                  <a:srgbClr val="006050"/>
                </a:solidFill>
              </a:rPr>
              <a:t>kaplicy</a:t>
            </a:r>
            <a:r>
              <a:rPr lang="pl-PL" sz="1000" dirty="0" smtClean="0"/>
              <a:t>, którą w latach </a:t>
            </a:r>
            <a:r>
              <a:rPr lang="pl-PL" sz="1000" dirty="0"/>
              <a:t>30-tych ubiegłego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stulecia, Rudolf </a:t>
            </a:r>
            <a:r>
              <a:rPr lang="pl-PL" sz="1000" dirty="0" err="1"/>
              <a:t>Messer</a:t>
            </a:r>
            <a:r>
              <a:rPr lang="pl-PL" sz="1000" dirty="0"/>
              <a:t>, leśniczy lasów miejskich w Żywcu</a:t>
            </a:r>
            <a:r>
              <a:rPr lang="pl-PL" sz="1000" dirty="0" smtClean="0"/>
              <a:t>,</a:t>
            </a:r>
            <a:br>
              <a:rPr lang="pl-PL" sz="1000" dirty="0" smtClean="0"/>
            </a:br>
            <a:r>
              <a:rPr lang="pl-PL" sz="1000" dirty="0" smtClean="0"/>
              <a:t>postanowił </a:t>
            </a:r>
            <a:r>
              <a:rPr lang="pl-PL" sz="1000" dirty="0"/>
              <a:t>wybudować w </a:t>
            </a:r>
            <a:r>
              <a:rPr lang="pl-PL" sz="1000" dirty="0" smtClean="0"/>
              <a:t>Kiełbasowie. Jeszcze </a:t>
            </a:r>
            <a:r>
              <a:rPr lang="pl-PL" sz="1000" dirty="0"/>
              <a:t>przed rozpoczęciem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II </a:t>
            </a:r>
            <a:r>
              <a:rPr lang="pl-PL" sz="1000" dirty="0"/>
              <a:t>wojny światowej na niewysokim wzgórzu postawiono budynek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</a:t>
            </a:r>
            <a:r>
              <a:rPr lang="pl-PL" sz="1000" dirty="0"/>
              <a:t> stanie surowym. </a:t>
            </a:r>
            <a:r>
              <a:rPr lang="pl-PL" sz="1000" dirty="0" smtClean="0"/>
              <a:t>Budowę kaplicy dokończył w</a:t>
            </a:r>
            <a:r>
              <a:rPr lang="pl-PL" sz="1000" dirty="0"/>
              <a:t> 1947 </a:t>
            </a:r>
            <a:r>
              <a:rPr lang="pl-PL" sz="1000" dirty="0" smtClean="0"/>
              <a:t>r.</a:t>
            </a:r>
          </a:p>
          <a:p>
            <a:r>
              <a:rPr lang="pl-PL" sz="1000" dirty="0" smtClean="0"/>
              <a:t>Aleksander </a:t>
            </a:r>
            <a:r>
              <a:rPr lang="pl-PL" sz="1000" dirty="0"/>
              <a:t>Olszowski, leśniczy Lasów Państwowych. W 1970 </a:t>
            </a:r>
            <a:r>
              <a:rPr lang="pl-PL" sz="1000" dirty="0" smtClean="0"/>
              <a:t>r. </a:t>
            </a:r>
            <a:br>
              <a:rPr lang="pl-PL" sz="1000" dirty="0" smtClean="0"/>
            </a:br>
            <a:r>
              <a:rPr lang="pl-PL" sz="1000" dirty="0" smtClean="0"/>
              <a:t>w</a:t>
            </a:r>
            <a:r>
              <a:rPr lang="pl-PL" sz="1000" dirty="0"/>
              <a:t> kaplicy po </a:t>
            </a:r>
            <a:r>
              <a:rPr lang="pl-PL" sz="1000" dirty="0" smtClean="0"/>
              <a:t>raz </a:t>
            </a:r>
            <a:r>
              <a:rPr lang="pl-PL" sz="1000" dirty="0"/>
              <a:t>pierwszy modlił się kardynał Karol Wojtyła, </a:t>
            </a:r>
            <a:r>
              <a:rPr lang="pl-PL" sz="1000" dirty="0" smtClean="0"/>
              <a:t>jego </a:t>
            </a:r>
            <a:br>
              <a:rPr lang="pl-PL" sz="1000" dirty="0" smtClean="0"/>
            </a:br>
            <a:r>
              <a:rPr lang="pl-PL" sz="1000" dirty="0" smtClean="0"/>
              <a:t>ostatnią </a:t>
            </a:r>
            <a:r>
              <a:rPr lang="pl-PL" sz="1000" dirty="0"/>
              <a:t>wizytę </a:t>
            </a:r>
            <a:r>
              <a:rPr lang="pl-PL" sz="1000" dirty="0" smtClean="0"/>
              <a:t>w kaplicy odnotowano </a:t>
            </a:r>
            <a:r>
              <a:rPr lang="pl-PL" sz="1000" dirty="0"/>
              <a:t>1 maja </a:t>
            </a:r>
            <a:r>
              <a:rPr lang="pl-PL" sz="1000" dirty="0" smtClean="0"/>
              <a:t>1978 r. Zachowując </a:t>
            </a:r>
            <a:br>
              <a:rPr lang="pl-PL" sz="1000" dirty="0" smtClean="0"/>
            </a:br>
            <a:r>
              <a:rPr lang="pl-PL" sz="1000" dirty="0" smtClean="0"/>
              <a:t>zabytkowy </a:t>
            </a:r>
            <a:r>
              <a:rPr lang="pl-PL" sz="1000" dirty="0"/>
              <a:t>charakter tego </a:t>
            </a:r>
            <a:r>
              <a:rPr lang="pl-PL" sz="1000" dirty="0" smtClean="0">
                <a:solidFill>
                  <a:srgbClr val="006050"/>
                </a:solidFill>
              </a:rPr>
              <a:t>miejsca planujemy również zmodernizować </a:t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infrastrukturę </a:t>
            </a:r>
            <a:r>
              <a:rPr lang="pl-PL" sz="1000" dirty="0">
                <a:solidFill>
                  <a:srgbClr val="006050"/>
                </a:solidFill>
              </a:rPr>
              <a:t>znajdującą się </a:t>
            </a:r>
            <a:r>
              <a:rPr lang="pl-PL" sz="1000" dirty="0" smtClean="0">
                <a:solidFill>
                  <a:srgbClr val="006050"/>
                </a:solidFill>
              </a:rPr>
              <a:t>wokół kaplicy</a:t>
            </a:r>
            <a:r>
              <a:rPr lang="pl-PL" sz="1000" dirty="0" smtClean="0"/>
              <a:t>. </a:t>
            </a:r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4290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13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 descr="http://www.parafiapewel-mala.cba.pl/foto/kaplic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31" y="892822"/>
            <a:ext cx="1777811" cy="14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5942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w 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2. Funkcja </a:t>
            </a:r>
            <a:r>
              <a:rPr lang="pl-PL" b="1" dirty="0"/>
              <a:t>obiektu</a:t>
            </a:r>
            <a:endParaRPr lang="pl-PL" dirty="0"/>
          </a:p>
          <a:p>
            <a:pPr algn="just"/>
            <a:r>
              <a:rPr lang="pl-PL" sz="1000" dirty="0" smtClean="0"/>
              <a:t>W kaplicy cyklicznie</a:t>
            </a:r>
            <a:r>
              <a:rPr lang="pl-PL" sz="1000" dirty="0"/>
              <a:t>, kilka razy w roku odprawiane są </a:t>
            </a:r>
            <a:r>
              <a:rPr lang="pl-PL" sz="1000" dirty="0" smtClean="0"/>
              <a:t>nabożeństwa</a:t>
            </a:r>
            <a:r>
              <a:rPr lang="pl-PL" sz="1000" dirty="0"/>
              <a:t>, które cieszą się niezwykłą popularnością nie tylko wśród mieszkańców gminy ale </a:t>
            </a:r>
            <a:r>
              <a:rPr lang="pl-PL" sz="1000" dirty="0" smtClean="0"/>
              <a:t>także </a:t>
            </a:r>
            <a:r>
              <a:rPr lang="pl-PL" sz="1000" dirty="0"/>
              <a:t>turystów z całego kraju. Obiekt jest chętnie odwiedzany również przez turystów z </a:t>
            </a:r>
            <a:r>
              <a:rPr lang="pl-PL" sz="1000" dirty="0" smtClean="0"/>
              <a:t>zagranicy</a:t>
            </a:r>
            <a:r>
              <a:rPr lang="pl-PL" sz="1000" dirty="0"/>
              <a:t> </a:t>
            </a:r>
            <a:r>
              <a:rPr lang="pl-PL" sz="1000" dirty="0" smtClean="0"/>
              <a:t>i jest cennym zabytkowym obiektem architektury drewnianej znajdującym się na obszarze Pogranicza.</a:t>
            </a:r>
          </a:p>
          <a:p>
            <a:pPr algn="just"/>
            <a:r>
              <a:rPr lang="pl-PL" sz="1000" dirty="0"/>
              <a:t>Budynek kaplicy po rewitalizacji zachowa funkcję kultu </a:t>
            </a:r>
            <a:r>
              <a:rPr lang="pl-PL" sz="1000" dirty="0" smtClean="0"/>
              <a:t>religijnego. Poprzez </a:t>
            </a:r>
            <a:r>
              <a:rPr lang="pl-PL" sz="1000" dirty="0"/>
              <a:t>modernizację infrastruktury wokół kaplicy zamierzamy </a:t>
            </a:r>
            <a:r>
              <a:rPr lang="pl-PL" sz="1000" dirty="0" smtClean="0"/>
              <a:t>stworzyć </a:t>
            </a:r>
            <a:r>
              <a:rPr lang="pl-PL" sz="1000" dirty="0"/>
              <a:t>lepsze warunki dla osób uczestniczących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nabożeństwach</a:t>
            </a:r>
            <a:r>
              <a:rPr lang="pl-PL" sz="1000" dirty="0" smtClean="0"/>
              <a:t>, </a:t>
            </a:r>
            <a:r>
              <a:rPr lang="pl-PL" sz="1000" dirty="0"/>
              <a:t>jak również turystów pragnących wypocząć na łonie przyrody pośród otaczającego lasu oraz udających się w dalsze piesze wędrówki po szczytach Beskidu Żywieckiego. </a:t>
            </a:r>
            <a:r>
              <a:rPr lang="pl-PL" sz="1000" dirty="0" smtClean="0"/>
              <a:t>Planujemy zmodernizować ławki, ogrodzenie, ścieżki prowadzące </a:t>
            </a:r>
            <a:r>
              <a:rPr lang="pl-PL" sz="1000" dirty="0"/>
              <a:t>do kaplicy </a:t>
            </a:r>
            <a:r>
              <a:rPr lang="pl-PL" sz="1000" dirty="0" smtClean="0"/>
              <a:t>oraz stworzyć ogród </a:t>
            </a:r>
            <a:r>
              <a:rPr lang="pl-PL" sz="1000" dirty="0"/>
              <a:t>z rodzimymi drzewami, </a:t>
            </a:r>
            <a:r>
              <a:rPr lang="pl-PL" sz="1000" dirty="0" smtClean="0"/>
              <a:t>krzewami i kwiatami</a:t>
            </a:r>
            <a:r>
              <a:rPr lang="pl-PL" sz="1000" dirty="0"/>
              <a:t>. </a:t>
            </a:r>
            <a:r>
              <a:rPr lang="pl-PL" sz="1000" dirty="0" smtClean="0"/>
              <a:t>Chcemy, </a:t>
            </a:r>
            <a:r>
              <a:rPr lang="pl-PL" sz="1000" dirty="0"/>
              <a:t>aby </a:t>
            </a:r>
            <a:r>
              <a:rPr lang="pl-PL" sz="1000" dirty="0" smtClean="0"/>
              <a:t>kaplica stała </a:t>
            </a:r>
            <a:r>
              <a:rPr lang="pl-PL" sz="1000" dirty="0"/>
              <a:t>się nowym punktem na mapie turystycznych atrakcji Pogranicza.</a:t>
            </a:r>
          </a:p>
          <a:p>
            <a:endParaRPr lang="pl-PL" sz="1000" dirty="0"/>
          </a:p>
          <a:p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14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952527" y="1035228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6" y="433660"/>
            <a:ext cx="5458827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w 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3. Kaplica </a:t>
            </a:r>
            <a:r>
              <a:rPr lang="pl-PL" b="1" dirty="0"/>
              <a:t>Matki Boskiej Leśnej w leśnictwie Kiełbasów a „Nowy </a:t>
            </a:r>
            <a:r>
              <a:rPr lang="pl-PL" b="1" dirty="0" err="1" smtClean="0"/>
              <a:t>EuropejskiBauhaus</a:t>
            </a:r>
            <a:r>
              <a:rPr lang="pl-PL" b="1" dirty="0"/>
              <a:t>”</a:t>
            </a:r>
            <a:r>
              <a:rPr lang="pl-PL" dirty="0"/>
              <a:t> (NEB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pPr algn="just"/>
            <a:r>
              <a:rPr lang="pl-PL" sz="1000" dirty="0"/>
              <a:t>Planowana rewitalizacja kaplicy, wpisuje się w naturalny </a:t>
            </a:r>
            <a:r>
              <a:rPr lang="pl-PL" sz="1000" dirty="0" smtClean="0"/>
              <a:t>krajobraz. Do </a:t>
            </a:r>
            <a:r>
              <a:rPr lang="pl-PL" sz="1000" dirty="0"/>
              <a:t>realizacji zaplanowanych </a:t>
            </a:r>
            <a:br>
              <a:rPr lang="pl-PL" sz="1000" dirty="0"/>
            </a:br>
            <a:r>
              <a:rPr lang="pl-PL" sz="1000" dirty="0"/>
              <a:t>w ramach projektu działań będą użyte materiały pochodzenia naturalnego. Planowane działania będą uwzględniały aspekt estetyczny i kulturowy. Odrestaurowana kapliczka wpłynie na zrównoważony rozwój poprzez ochronę dziedzictwa kulturowego i jego dostępności dla kolejnych pokoleń. </a:t>
            </a:r>
            <a:r>
              <a:rPr lang="pl-PL" sz="1000" dirty="0" smtClean="0"/>
              <a:t>Planowane zadanie wpłynie również na polepszenie dialogu </a:t>
            </a:r>
            <a:r>
              <a:rPr lang="pl-PL" sz="1000" dirty="0"/>
              <a:t>między kulturami, płciami i grupami wiekowymi. </a:t>
            </a:r>
            <a:r>
              <a:rPr lang="pl-PL" sz="1000" dirty="0" smtClean="0"/>
              <a:t>W </a:t>
            </a:r>
            <a:r>
              <a:rPr lang="pl-PL" sz="1000" dirty="0"/>
              <a:t>ramach planowanych działań zostaną zastosowane rozwiązania </a:t>
            </a:r>
            <a:r>
              <a:rPr lang="pl-PL" sz="1000" dirty="0" smtClean="0"/>
              <a:t>umożliwiające </a:t>
            </a:r>
            <a:r>
              <a:rPr lang="pl-PL" sz="1000" dirty="0"/>
              <a:t>dostęp do obiektu osobom </a:t>
            </a:r>
            <a:r>
              <a:rPr lang="pl-PL" sz="1000" dirty="0" smtClean="0"/>
              <a:t>niepełnosprawnym. Rewitalizacja </a:t>
            </a:r>
            <a:r>
              <a:rPr lang="pl-PL" sz="1000" dirty="0"/>
              <a:t>kaplicy oraz otaczającej ją infrastruktury zwiększy </a:t>
            </a:r>
            <a:r>
              <a:rPr lang="pl-PL" sz="1000" dirty="0" smtClean="0"/>
              <a:t>dostępność obiektu dla </a:t>
            </a:r>
            <a:r>
              <a:rPr lang="pl-PL" sz="1000" dirty="0"/>
              <a:t>turystów </a:t>
            </a:r>
            <a:r>
              <a:rPr lang="pl-PL" sz="1000" dirty="0" smtClean="0"/>
              <a:t>oraz lokalnej </a:t>
            </a:r>
            <a:r>
              <a:rPr lang="pl-PL" sz="1000" dirty="0"/>
              <a:t>społeczności. 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15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3929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6" y="433660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w 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dirty="0"/>
          </a:p>
          <a:p>
            <a:r>
              <a:rPr lang="pl-PL" b="1" dirty="0" smtClean="0"/>
              <a:t>4. Kaplica </a:t>
            </a:r>
            <a:r>
              <a:rPr lang="pl-PL" b="1" dirty="0"/>
              <a:t>Matki Boskiej Leśnej w leśnictwie Kiełbasów a jej </a:t>
            </a:r>
            <a:r>
              <a:rPr lang="pl-PL" b="1" dirty="0" smtClean="0"/>
              <a:t>otoczenie</a:t>
            </a:r>
          </a:p>
          <a:p>
            <a:endParaRPr lang="pl-PL" dirty="0"/>
          </a:p>
          <a:p>
            <a:r>
              <a:rPr lang="pl-PL" sz="1000" dirty="0"/>
              <a:t>Kaplica Matki Boskiej Leśnej znajduje się na terenie leśnictwa Kiełbasów.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Położenie </a:t>
            </a:r>
            <a:r>
              <a:rPr lang="pl-PL" sz="1000" dirty="0"/>
              <a:t>leśnictwa </a:t>
            </a:r>
            <a:r>
              <a:rPr lang="pl-PL" sz="1000" dirty="0" smtClean="0"/>
              <a:t>na </a:t>
            </a:r>
            <a:r>
              <a:rPr lang="pl-PL" sz="1000" dirty="0"/>
              <a:t>peryferiach miasta Żywiec sprawia, </a:t>
            </a:r>
            <a:endParaRPr lang="pl-PL" sz="1000" dirty="0" smtClean="0"/>
          </a:p>
          <a:p>
            <a:r>
              <a:rPr lang="pl-PL" sz="1000" dirty="0" smtClean="0"/>
              <a:t>że </a:t>
            </a:r>
            <a:r>
              <a:rPr lang="pl-PL" sz="1000" dirty="0"/>
              <a:t>jest ono miejscem bardzo często uczęszczanym </a:t>
            </a:r>
            <a:endParaRPr lang="pl-PL" sz="1000" dirty="0" smtClean="0"/>
          </a:p>
          <a:p>
            <a:r>
              <a:rPr lang="pl-PL" sz="1000" dirty="0" smtClean="0"/>
              <a:t>przez </a:t>
            </a:r>
            <a:r>
              <a:rPr lang="pl-PL" sz="1000" dirty="0"/>
              <a:t>okolicznych mieszkańców. W pobliżu tej kaplicy </a:t>
            </a:r>
            <a:endParaRPr lang="pl-PL" sz="1000" dirty="0" smtClean="0"/>
          </a:p>
          <a:p>
            <a:r>
              <a:rPr lang="pl-PL" sz="1000" dirty="0" smtClean="0"/>
              <a:t>umiejscowiona </a:t>
            </a:r>
            <a:r>
              <a:rPr lang="pl-PL" sz="1000" dirty="0"/>
              <a:t>jest ścieżka edukacyjna Nadleśnictwa Jeleśnia </a:t>
            </a:r>
            <a:endParaRPr lang="pl-PL" sz="1000" dirty="0" smtClean="0"/>
          </a:p>
          <a:p>
            <a:r>
              <a:rPr lang="pl-PL" sz="1000" dirty="0" smtClean="0"/>
              <a:t>„</a:t>
            </a:r>
            <a:r>
              <a:rPr lang="pl-PL" sz="1000" dirty="0"/>
              <a:t>LAS KIEŁBASÓW</a:t>
            </a:r>
            <a:r>
              <a:rPr lang="pl-PL" sz="1000" dirty="0" smtClean="0"/>
              <a:t>” jak również obiekty małej retencji. </a:t>
            </a:r>
            <a:r>
              <a:rPr lang="pl-PL" sz="1000" dirty="0"/>
              <a:t>Ścieżka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przeznaczona jest do </a:t>
            </a:r>
            <a:r>
              <a:rPr lang="pl-PL" sz="1000" dirty="0"/>
              <a:t>edukacji </a:t>
            </a:r>
            <a:r>
              <a:rPr lang="pl-PL" sz="1000" dirty="0" smtClean="0"/>
              <a:t>przyrodniczo-leśnej i stanowi </a:t>
            </a:r>
            <a:br>
              <a:rPr lang="pl-PL" sz="1000" dirty="0" smtClean="0"/>
            </a:br>
            <a:r>
              <a:rPr lang="pl-PL" sz="1000" dirty="0" smtClean="0"/>
              <a:t>także element rekreacji dla turystów</a:t>
            </a:r>
            <a:r>
              <a:rPr lang="pl-PL" sz="1000" dirty="0"/>
              <a:t>. 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16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 descr="Drewniana kaplica w Kiełbasowie - Śląskie. Informacja Tur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44" y="1172374"/>
            <a:ext cx="1502279" cy="173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82" y="662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6" y="433660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w 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5. Miejsca </a:t>
            </a:r>
            <a:r>
              <a:rPr lang="pl-PL" b="1" dirty="0"/>
              <a:t>postojowe </a:t>
            </a:r>
            <a:endParaRPr lang="pl-PL" b="1" dirty="0" smtClean="0"/>
          </a:p>
          <a:p>
            <a:endParaRPr lang="pl-PL" dirty="0"/>
          </a:p>
          <a:p>
            <a:pPr algn="just"/>
            <a:r>
              <a:rPr lang="pl-PL" sz="1000" dirty="0"/>
              <a:t>Turyści oraz lokalna społeczność, aby dojechać do kaplicy mogą skorzystać z miejsca przeznaczonego </a:t>
            </a:r>
            <a:br>
              <a:rPr lang="pl-PL" sz="1000" dirty="0"/>
            </a:br>
            <a:r>
              <a:rPr lang="pl-PL" sz="1000" dirty="0"/>
              <a:t>do parkowania pojazdów, które zlokalizowane jest </a:t>
            </a:r>
            <a:r>
              <a:rPr lang="pl-PL" sz="1000" dirty="0" smtClean="0"/>
              <a:t>zaraz przy </a:t>
            </a:r>
            <a:r>
              <a:rPr lang="pl-PL" sz="1000" dirty="0"/>
              <a:t>drodze prowadzącej do </a:t>
            </a:r>
            <a:r>
              <a:rPr lang="pl-PL" sz="1000" dirty="0" smtClean="0"/>
              <a:t>kaplicy. </a:t>
            </a:r>
            <a:br>
              <a:rPr lang="pl-PL" sz="1000" dirty="0" smtClean="0"/>
            </a:br>
            <a:r>
              <a:rPr lang="pl-PL" sz="1000" dirty="0" smtClean="0"/>
              <a:t>Mając na uwadze osoby niepełnosprawne odwiedzające zabytkową kaplicę, </a:t>
            </a:r>
            <a:r>
              <a:rPr lang="pl-PL" sz="1000" dirty="0"/>
              <a:t>planujemy stworzyć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trzy dodatkowe miejsca </a:t>
            </a:r>
            <a:r>
              <a:rPr lang="pl-PL" sz="1000" dirty="0"/>
              <a:t>postojowe </a:t>
            </a:r>
            <a:r>
              <a:rPr lang="pl-PL" sz="1000" dirty="0" smtClean="0"/>
              <a:t>zaraz obok kaplicy, </a:t>
            </a:r>
            <a:r>
              <a:rPr lang="pl-PL" sz="1000" dirty="0"/>
              <a:t>które ułatwią tym osobom dostęp </a:t>
            </a:r>
            <a:r>
              <a:rPr lang="pl-PL" sz="1000" dirty="0" smtClean="0"/>
              <a:t>do obiektu.</a:t>
            </a:r>
            <a:endParaRPr lang="pl-PL" sz="1000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17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59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„Odrestaurowanie zabytkowej drewnianej Kaplicy Matki Boskiej Leśnej w Kiełbasowie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Pytania pomocnicze do formularza partycypacji społecznych:</a:t>
            </a:r>
          </a:p>
          <a:p>
            <a:endParaRPr lang="pl-PL" b="1" dirty="0" smtClean="0"/>
          </a:p>
          <a:p>
            <a:pPr marL="516636" lvl="1" indent="-228600">
              <a:buAutoNum type="arabicPeriod"/>
            </a:pPr>
            <a:r>
              <a:rPr lang="pl-PL" sz="1000" i="1" dirty="0" smtClean="0"/>
              <a:t>Jakie </a:t>
            </a:r>
            <a:r>
              <a:rPr lang="pl-PL" sz="1000" i="1" dirty="0"/>
              <a:t>ułatwienia należy </a:t>
            </a:r>
            <a:r>
              <a:rPr lang="pl-PL" sz="1000" i="1" dirty="0" smtClean="0"/>
              <a:t>jeszcze zastosować</a:t>
            </a:r>
            <a:r>
              <a:rPr lang="pl-PL" sz="1000" i="1" dirty="0"/>
              <a:t>, aby w jak największym stopniu zwiększyć dostępność </a:t>
            </a:r>
            <a:r>
              <a:rPr lang="pl-PL" sz="1000" i="1" dirty="0" smtClean="0"/>
              <a:t>kaplicy dla </a:t>
            </a:r>
            <a:r>
              <a:rPr lang="pl-PL" sz="1000" i="1" dirty="0"/>
              <a:t>osób z niepełnosprawnościami </a:t>
            </a:r>
            <a:r>
              <a:rPr lang="pl-PL" sz="1000" i="1" dirty="0" smtClean="0"/>
              <a:t>?</a:t>
            </a:r>
            <a:endParaRPr lang="pl-PL" sz="1000" dirty="0"/>
          </a:p>
          <a:p>
            <a:pPr marL="516636" lvl="1" indent="-228600">
              <a:buFontTx/>
              <a:buAutoNum type="arabicPeriod"/>
            </a:pPr>
            <a:r>
              <a:rPr lang="pl-PL" sz="1000" i="1" dirty="0" smtClean="0"/>
              <a:t>Czy według Państwa przestrzeń wokół kaplicy powinna </a:t>
            </a:r>
            <a:r>
              <a:rPr lang="pl-PL" sz="1000" i="1" dirty="0"/>
              <a:t>być wyposażona jeszcze w jakieś </a:t>
            </a:r>
            <a:r>
              <a:rPr lang="pl-PL" sz="1000" i="1" dirty="0" smtClean="0"/>
              <a:t>dodatkowe formy </a:t>
            </a:r>
            <a:r>
              <a:rPr lang="pl-PL" sz="1000" i="1" dirty="0"/>
              <a:t>małej architektury</a:t>
            </a:r>
            <a:r>
              <a:rPr lang="pl-PL" sz="1000" i="1" dirty="0" smtClean="0"/>
              <a:t>?</a:t>
            </a:r>
          </a:p>
          <a:p>
            <a:pPr marL="516636" lvl="1" indent="-228600">
              <a:buAutoNum type="arabicPeriod"/>
            </a:pPr>
            <a:r>
              <a:rPr lang="pl-PL" sz="1000" i="1" dirty="0" smtClean="0"/>
              <a:t>W jaki jeszcze sposób sugerowaliby Państwo, aby promować działania realizowane </a:t>
            </a:r>
            <a:br>
              <a:rPr lang="pl-PL" sz="1000" i="1" dirty="0" smtClean="0"/>
            </a:br>
            <a:r>
              <a:rPr lang="pl-PL" sz="1000" i="1" dirty="0" smtClean="0"/>
              <a:t>w ramach projektu ?</a:t>
            </a:r>
            <a:endParaRPr lang="pl-PL" sz="1000" i="1" dirty="0"/>
          </a:p>
          <a:p>
            <a:pPr marL="516636" lvl="1" indent="-228600">
              <a:buAutoNum type="arabicPeriod"/>
            </a:pPr>
            <a:endParaRPr lang="pl-PL" sz="1000" dirty="0"/>
          </a:p>
          <a:p>
            <a:pPr marL="516636" lvl="1" indent="-228600">
              <a:buAutoNum type="arabicPeriod"/>
            </a:pPr>
            <a:endParaRPr lang="pl-PL" sz="1000" dirty="0"/>
          </a:p>
          <a:p>
            <a:endParaRPr lang="pl-PL" i="1" dirty="0" smtClean="0"/>
          </a:p>
          <a:p>
            <a:endParaRPr lang="pl-PL" dirty="0"/>
          </a:p>
          <a:p>
            <a:endParaRPr lang="pl-PL" b="1" dirty="0" smtClean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18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-732611" y="681318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/>
              <a:t> </a:t>
            </a:r>
            <a:r>
              <a:rPr lang="pl-PL" b="1" dirty="0" smtClean="0"/>
              <a:t>C. Zadania </a:t>
            </a:r>
            <a:r>
              <a:rPr lang="pl-PL" b="1" dirty="0"/>
              <a:t>planowane do realizacji </a:t>
            </a:r>
            <a:r>
              <a:rPr lang="pl-PL" b="1" dirty="0" smtClean="0"/>
              <a:t>po stronie polskiej na </a:t>
            </a:r>
            <a:r>
              <a:rPr lang="pl-PL" b="1" dirty="0"/>
              <a:t>terenie Nadleśnictwa Ustroń:</a:t>
            </a:r>
            <a:endParaRPr lang="pl-PL" dirty="0"/>
          </a:p>
          <a:p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Zagospodarowanie </a:t>
            </a:r>
            <a:r>
              <a:rPr lang="pl-PL" b="1" dirty="0" smtClean="0">
                <a:solidFill>
                  <a:srgbClr val="006050"/>
                </a:solidFill>
              </a:rPr>
              <a:t>terenu </a:t>
            </a:r>
            <a:r>
              <a:rPr lang="pl-PL" b="1" dirty="0">
                <a:solidFill>
                  <a:srgbClr val="006050"/>
                </a:solidFill>
              </a:rPr>
              <a:t>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dirty="0" smtClean="0"/>
              <a:t>1. Dworek </a:t>
            </a:r>
            <a:r>
              <a:rPr lang="pl-PL" sz="1000" dirty="0"/>
              <a:t>Myśliwski „</a:t>
            </a:r>
            <a:r>
              <a:rPr lang="pl-PL" sz="1000" dirty="0" err="1" smtClean="0"/>
              <a:t>Konczakówka</a:t>
            </a:r>
            <a:r>
              <a:rPr lang="pl-PL" sz="1000" dirty="0"/>
              <a:t>” w Brennej wybudowany został w </a:t>
            </a:r>
            <a:r>
              <a:rPr lang="pl-PL" sz="1000" dirty="0" smtClean="0"/>
              <a:t>1924 r. </a:t>
            </a:r>
            <a:br>
              <a:rPr lang="pl-PL" sz="1000" dirty="0" smtClean="0"/>
            </a:br>
            <a:r>
              <a:rPr lang="pl-PL" sz="1000" dirty="0" smtClean="0"/>
              <a:t>Gruntownemu </a:t>
            </a:r>
            <a:r>
              <a:rPr lang="pl-PL" sz="1000" dirty="0"/>
              <a:t>remontowi poddany został w </a:t>
            </a:r>
            <a:r>
              <a:rPr lang="pl-PL" sz="1000" dirty="0" smtClean="0"/>
              <a:t>2010 r., </a:t>
            </a:r>
            <a:r>
              <a:rPr lang="pl-PL" sz="1000" dirty="0"/>
              <a:t>w trakcie którego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został </a:t>
            </a:r>
            <a:r>
              <a:rPr lang="pl-PL" sz="1000" dirty="0"/>
              <a:t>wyposażony w pompy ciepła. Fundamenty oraz tras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wykonane </a:t>
            </a:r>
            <a:r>
              <a:rPr lang="pl-PL" sz="1000" dirty="0"/>
              <a:t>są z piaskowca „Berneńskiego”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wydobywanego </a:t>
            </a:r>
            <a:r>
              <a:rPr lang="pl-PL" sz="1000" dirty="0"/>
              <a:t>w miejscowym kamieniołomie.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Obiekt </a:t>
            </a:r>
            <a:r>
              <a:rPr lang="pl-PL" sz="1000" dirty="0"/>
              <a:t>pełni funkcję muzealną i turystyczną, </a:t>
            </a:r>
            <a:r>
              <a:rPr lang="pl-PL" sz="1000" dirty="0" smtClean="0"/>
              <a:t>w 2022 r. budynek </a:t>
            </a:r>
            <a:br>
              <a:rPr lang="pl-PL" sz="1000" dirty="0" smtClean="0"/>
            </a:br>
            <a:r>
              <a:rPr lang="pl-PL" sz="1000" dirty="0" smtClean="0"/>
              <a:t>został </a:t>
            </a:r>
            <a:r>
              <a:rPr lang="pl-PL" sz="1000" dirty="0"/>
              <a:t>objęty ochroną konserwatora zabytków. W celu podniesienia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atrakcyjności </a:t>
            </a:r>
            <a:r>
              <a:rPr lang="pl-PL" sz="1000" dirty="0"/>
              <a:t>i zwiększenia bezpieczeństwa odwiedzających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go </a:t>
            </a:r>
            <a:r>
              <a:rPr lang="pl-PL" sz="1000" dirty="0"/>
              <a:t>turystów w ramach projektu </a:t>
            </a:r>
            <a:r>
              <a:rPr lang="pl-PL" sz="1000" dirty="0">
                <a:solidFill>
                  <a:srgbClr val="006050"/>
                </a:solidFill>
              </a:rPr>
              <a:t>planujemy zrewitalizować </a:t>
            </a:r>
            <a:r>
              <a:rPr lang="pl-PL" sz="1000" dirty="0" smtClean="0">
                <a:solidFill>
                  <a:srgbClr val="006050"/>
                </a:solidFill>
              </a:rPr>
              <a:t/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teren </a:t>
            </a:r>
            <a:r>
              <a:rPr lang="pl-PL" sz="1000" dirty="0">
                <a:solidFill>
                  <a:srgbClr val="006050"/>
                </a:solidFill>
              </a:rPr>
              <a:t>wokół istniejącego </a:t>
            </a:r>
            <a:r>
              <a:rPr lang="pl-PL" sz="1000" dirty="0" smtClean="0">
                <a:solidFill>
                  <a:srgbClr val="006050"/>
                </a:solidFill>
              </a:rPr>
              <a:t>obiektu. </a:t>
            </a:r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4290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19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3" name="Obraz 12" descr="Dworek Myśliwski „Konczakówka” - Oficjalny Serwis Gminy Brenna - portal  przyjazny użytkownikom i urządzeniom mobilny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87" y="1332012"/>
            <a:ext cx="1813775" cy="141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095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5374756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261814" y="926092"/>
            <a:ext cx="4634930" cy="20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/>
              <a:t>I. Podstawowe </a:t>
            </a:r>
            <a:r>
              <a:rPr lang="pl-PL" sz="1200" b="1" dirty="0"/>
              <a:t>informacje o przedsięwzięciu</a:t>
            </a:r>
            <a:r>
              <a:rPr lang="pl-PL" sz="1200" b="1" dirty="0" smtClean="0"/>
              <a:t>:</a:t>
            </a:r>
          </a:p>
          <a:p>
            <a:endParaRPr lang="pl-PL" b="1" dirty="0" smtClean="0"/>
          </a:p>
          <a:p>
            <a:pPr algn="just"/>
            <a:r>
              <a:rPr lang="pl-PL" b="1" dirty="0" smtClean="0"/>
              <a:t>Przedsięwzięcie planujemy realizować w ramach Priorytetu </a:t>
            </a:r>
            <a:r>
              <a:rPr lang="pl-PL" b="1" dirty="0"/>
              <a:t>3</a:t>
            </a:r>
            <a:r>
              <a:rPr lang="pl-PL" dirty="0"/>
              <a:t>: „Twórcze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atrakcyjnie turystycznie Pogranicze</a:t>
            </a:r>
            <a:r>
              <a:rPr lang="pl-PL" dirty="0" smtClean="0"/>
              <a:t>” oraz </a:t>
            </a:r>
            <a:r>
              <a:rPr lang="pl-PL" b="1" dirty="0" smtClean="0"/>
              <a:t>Celu szczegółowego </a:t>
            </a:r>
            <a:r>
              <a:rPr lang="pl-PL" b="1" dirty="0"/>
              <a:t>1</a:t>
            </a:r>
            <a:r>
              <a:rPr lang="pl-PL" dirty="0"/>
              <a:t>: „Wzmacnianie roli kultury i zrównoważonej turystyki w rozwoju gospodarczym, włączeniu społecznym i innowacjach społecznych</a:t>
            </a:r>
            <a:r>
              <a:rPr lang="pl-PL" dirty="0" smtClean="0"/>
              <a:t>”.</a:t>
            </a:r>
            <a:endParaRPr lang="pl-PL" dirty="0"/>
          </a:p>
          <a:p>
            <a:endParaRPr lang="pl-PL" dirty="0"/>
          </a:p>
          <a:p>
            <a:pPr algn="just"/>
            <a:r>
              <a:rPr lang="pl-PL" b="1" dirty="0"/>
              <a:t>Partnerzy projektu:</a:t>
            </a:r>
            <a:r>
              <a:rPr lang="pl-PL" dirty="0"/>
              <a:t> PGL LP RDLP w Katowicach, PGL LP Nadleśnictwo Bielsko, PGL LP Nadleśnictwo Ustroń, PGL LP Nadleśnictwo Jeleśnia, </a:t>
            </a:r>
            <a:r>
              <a:rPr lang="pl-PL" dirty="0" smtClean="0"/>
              <a:t>LESY </a:t>
            </a:r>
            <a:r>
              <a:rPr lang="pl-PL" dirty="0" err="1"/>
              <a:t>Slovenskej</a:t>
            </a:r>
            <a:r>
              <a:rPr lang="pl-PL" dirty="0"/>
              <a:t> </a:t>
            </a:r>
            <a:r>
              <a:rPr lang="pl-PL" dirty="0" err="1"/>
              <a:t>republiky</a:t>
            </a:r>
            <a:r>
              <a:rPr lang="pl-PL" dirty="0"/>
              <a:t>, </a:t>
            </a:r>
            <a:r>
              <a:rPr lang="pl-PL" dirty="0" err="1"/>
              <a:t>š.p</a:t>
            </a:r>
            <a:r>
              <a:rPr lang="pl-PL" dirty="0" smtClean="0"/>
              <a:t>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jednostka organizacyjna OZ Tatry, </a:t>
            </a:r>
            <a:r>
              <a:rPr lang="pl-PL" dirty="0" smtClean="0"/>
              <a:t>leśnictwo</a:t>
            </a:r>
            <a:r>
              <a:rPr lang="pl-PL" dirty="0"/>
              <a:t> </a:t>
            </a:r>
            <a:r>
              <a:rPr lang="pl-PL" dirty="0" err="1"/>
              <a:t>Zakamenné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2074" y="415805"/>
            <a:ext cx="525263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projektu: </a:t>
            </a:r>
            <a:br>
              <a:rPr lang="pl-PL" sz="14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4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LADAMI </a:t>
            </a:r>
            <a:r>
              <a:rPr lang="pl-PL" sz="14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14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EŚNEJ ARCHITEKTURY DREWNIANEJ”</a:t>
            </a:r>
            <a:endParaRPr lang="pl-PL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74" y="2077002"/>
            <a:ext cx="899964" cy="8999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85" y="0"/>
            <a:ext cx="1733178" cy="3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„Zagospodarowanie </a:t>
            </a:r>
            <a:r>
              <a:rPr lang="pl-PL" b="1" dirty="0" smtClean="0">
                <a:solidFill>
                  <a:srgbClr val="006050"/>
                </a:solidFill>
              </a:rPr>
              <a:t>terenu </a:t>
            </a:r>
            <a:r>
              <a:rPr lang="pl-PL" b="1" dirty="0">
                <a:solidFill>
                  <a:srgbClr val="006050"/>
                </a:solidFill>
              </a:rPr>
              <a:t>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2. Funkcja obiektu</a:t>
            </a:r>
          </a:p>
          <a:p>
            <a:endParaRPr lang="pl-PL" dirty="0"/>
          </a:p>
          <a:p>
            <a:r>
              <a:rPr lang="pl-PL" sz="1000" dirty="0"/>
              <a:t>Budynek dworku myśliwskiego pełni funkcję muzealną: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„</a:t>
            </a:r>
            <a:r>
              <a:rPr lang="pl-PL" sz="1000" dirty="0"/>
              <a:t>Muzeum myślistwa ziemi Cieszyńskiej” oraz funkcję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turystyczną</a:t>
            </a:r>
            <a:r>
              <a:rPr lang="pl-PL" sz="1000" dirty="0"/>
              <a:t>. </a:t>
            </a:r>
            <a:r>
              <a:rPr lang="pl-PL" sz="1000" dirty="0" smtClean="0"/>
              <a:t>Stanowi </a:t>
            </a:r>
            <a:r>
              <a:rPr lang="pl-PL" sz="1000" dirty="0"/>
              <a:t>cenny punkt na mapie turystycznej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Pogranicza. Obiekt </a:t>
            </a:r>
            <a:r>
              <a:rPr lang="pl-PL" sz="1000" dirty="0"/>
              <a:t>cieszy się dużym zainteresowaniem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społeczeństwa i turystów, czasowo </a:t>
            </a:r>
            <a:r>
              <a:rPr lang="pl-PL" sz="1000" dirty="0"/>
              <a:t>udostępniany jest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dla </a:t>
            </a:r>
            <a:r>
              <a:rPr lang="pl-PL" sz="1000" dirty="0"/>
              <a:t>zwiedzających wyłącznie </a:t>
            </a:r>
            <a:r>
              <a:rPr lang="pl-PL" sz="1000" dirty="0" smtClean="0"/>
              <a:t>pod </a:t>
            </a:r>
            <a:r>
              <a:rPr lang="pl-PL" sz="1000" dirty="0"/>
              <a:t>opieką przewodnika,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obiekt </a:t>
            </a:r>
            <a:r>
              <a:rPr lang="pl-PL" sz="1000" dirty="0"/>
              <a:t>świadczy również </a:t>
            </a:r>
            <a:r>
              <a:rPr lang="pl-PL" sz="1000" dirty="0" smtClean="0"/>
              <a:t>usługi </a:t>
            </a:r>
            <a:r>
              <a:rPr lang="pl-PL" sz="1000" dirty="0"/>
              <a:t>turystyczne i kulturalne.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Corocznie </a:t>
            </a:r>
            <a:r>
              <a:rPr lang="pl-PL" sz="1000" dirty="0"/>
              <a:t>na jego </a:t>
            </a:r>
            <a:r>
              <a:rPr lang="pl-PL" sz="1000" dirty="0" smtClean="0"/>
              <a:t>terenie </a:t>
            </a:r>
            <a:r>
              <a:rPr lang="pl-PL" sz="1000" dirty="0"/>
              <a:t>organizowany jest plener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malarski</a:t>
            </a:r>
            <a:r>
              <a:rPr lang="pl-PL" sz="1000" dirty="0"/>
              <a:t>, jak również </a:t>
            </a:r>
            <a:r>
              <a:rPr lang="pl-PL" sz="1000" dirty="0" smtClean="0"/>
              <a:t>bierze </a:t>
            </a:r>
            <a:r>
              <a:rPr lang="pl-PL" sz="1000" dirty="0"/>
              <a:t>udział w akcji „Noc muzeów”.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Stanowi </a:t>
            </a:r>
            <a:r>
              <a:rPr lang="pl-PL" sz="1000" dirty="0"/>
              <a:t>cenny przykład architektury drewnianej.</a:t>
            </a:r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20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 descr="Dworek Myśliwski „Konczakówka” w Brennej - Geocaching Opencaching Pols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02" y="1078602"/>
            <a:ext cx="2448471" cy="159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8755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„Zagospodarowanie </a:t>
            </a:r>
            <a:r>
              <a:rPr lang="pl-PL" b="1" dirty="0" smtClean="0">
                <a:solidFill>
                  <a:srgbClr val="006050"/>
                </a:solidFill>
              </a:rPr>
              <a:t>terenu </a:t>
            </a:r>
            <a:r>
              <a:rPr lang="pl-PL" b="1" dirty="0">
                <a:solidFill>
                  <a:srgbClr val="006050"/>
                </a:solidFill>
              </a:rPr>
              <a:t>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3. Zagospodarowanie </a:t>
            </a:r>
            <a:r>
              <a:rPr lang="pl-PL" b="1" dirty="0"/>
              <a:t>terenu wokół dworu </a:t>
            </a:r>
            <a:r>
              <a:rPr lang="pl-PL" b="1" dirty="0" smtClean="0"/>
              <a:t>myśliwskiego</a:t>
            </a:r>
          </a:p>
          <a:p>
            <a:endParaRPr lang="pl-PL" dirty="0"/>
          </a:p>
          <a:p>
            <a:r>
              <a:rPr lang="pl-PL" sz="1000" dirty="0"/>
              <a:t>Teren wokół budynku jest urządzony w sposób pół naturalny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(</a:t>
            </a:r>
            <a:r>
              <a:rPr lang="pl-PL" sz="1000" dirty="0"/>
              <a:t>zieleń wysoka, krzewy, ścieżki). Trawnik wokół budynku jest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regularnie </a:t>
            </a:r>
            <a:r>
              <a:rPr lang="pl-PL" sz="1000" dirty="0"/>
              <a:t>koszony na powierzchni około 5 arów, natomiast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pozostała </a:t>
            </a:r>
            <a:r>
              <a:rPr lang="pl-PL" sz="1000" dirty="0"/>
              <a:t>część utrzymywana jest w formie łąki kwietnej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koszonej </a:t>
            </a:r>
            <a:r>
              <a:rPr lang="pl-PL" sz="1000" dirty="0"/>
              <a:t>maksymalnie dwa razy w roku. Cały teren jest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ogrodzony </a:t>
            </a:r>
            <a:r>
              <a:rPr lang="pl-PL" sz="1000" dirty="0"/>
              <a:t>jednakże ogrodzenie wymaga wymiany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na </a:t>
            </a:r>
            <a:r>
              <a:rPr lang="pl-PL" sz="1000" dirty="0"/>
              <a:t>długości ogrodzenie 670 </a:t>
            </a:r>
            <a:r>
              <a:rPr lang="pl-PL" sz="1000" dirty="0" smtClean="0"/>
              <a:t>m.b. </a:t>
            </a:r>
            <a:r>
              <a:rPr lang="pl-PL" sz="1000" dirty="0"/>
              <a:t>w celu zabezpieczenia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obiektu </a:t>
            </a:r>
            <a:r>
              <a:rPr lang="pl-PL" sz="1000" dirty="0"/>
              <a:t>przed dziką zwierzyną, ponieważ zabytkowy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dworek </a:t>
            </a:r>
            <a:r>
              <a:rPr lang="pl-PL" sz="1000" dirty="0"/>
              <a:t>znajduje się w środku lasu.</a:t>
            </a:r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21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 descr="szlaki i bezdroża: Brenna - myśliwski dwór Konczaków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67" y="1037886"/>
            <a:ext cx="2165169" cy="16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„Zagospodarowanie </a:t>
            </a:r>
            <a:r>
              <a:rPr lang="pl-PL" b="1" dirty="0" smtClean="0">
                <a:solidFill>
                  <a:srgbClr val="006050"/>
                </a:solidFill>
              </a:rPr>
              <a:t>terenu </a:t>
            </a:r>
            <a:r>
              <a:rPr lang="pl-PL" b="1" dirty="0">
                <a:solidFill>
                  <a:srgbClr val="006050"/>
                </a:solidFill>
              </a:rPr>
              <a:t>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endParaRPr lang="pl-PL" dirty="0"/>
          </a:p>
          <a:p>
            <a:pPr algn="just"/>
            <a:r>
              <a:rPr lang="pl-PL" sz="1000" dirty="0" smtClean="0"/>
              <a:t>W ramach zagospodarowania terenu planujemy zamontować lampy uliczne na drodze </a:t>
            </a:r>
            <a:r>
              <a:rPr lang="pl-PL" sz="1000" dirty="0"/>
              <a:t>dojazdowej, </a:t>
            </a:r>
            <a:r>
              <a:rPr lang="pl-PL" sz="1000" dirty="0" smtClean="0"/>
              <a:t>stworzyć oświetlenie </a:t>
            </a:r>
            <a:r>
              <a:rPr lang="pl-PL" sz="1000" dirty="0"/>
              <a:t>na parkingu oraz przy ścieżkach wokół budynku </a:t>
            </a:r>
            <a:r>
              <a:rPr lang="pl-PL" sz="1000" dirty="0" smtClean="0"/>
              <a:t>wyposażone </a:t>
            </a:r>
            <a:r>
              <a:rPr lang="pl-PL" sz="1000" dirty="0"/>
              <a:t>w czujniki ruchu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i </a:t>
            </a:r>
            <a:r>
              <a:rPr lang="pl-PL" sz="1000" dirty="0"/>
              <a:t>czujniki zmierzchu. Zamontowanie oświetlenia wpłynie na bezpieczeństwo turystów odwiedzających teren zabytkowego dworku </a:t>
            </a:r>
            <a:r>
              <a:rPr lang="pl-PL" sz="1000" dirty="0" smtClean="0"/>
              <a:t>myśliwskiego. W </a:t>
            </a:r>
            <a:r>
              <a:rPr lang="pl-PL" sz="1000" dirty="0"/>
              <a:t>celu podniesienia atrakcyjności i zwiększenia dostępności do informacji </a:t>
            </a:r>
            <a:r>
              <a:rPr lang="pl-PL" sz="1000" dirty="0" smtClean="0"/>
              <a:t>na </a:t>
            </a:r>
            <a:r>
              <a:rPr lang="pl-PL" sz="1000" dirty="0"/>
              <a:t>temat obiektu </a:t>
            </a:r>
            <a:r>
              <a:rPr lang="pl-PL" sz="1000" dirty="0" smtClean="0"/>
              <a:t>planujemy wykonać tablice informacyjne </a:t>
            </a:r>
            <a:r>
              <a:rPr lang="pl-PL" sz="1000" dirty="0"/>
              <a:t>z umieszczonymi kodami QR, po zeskanowaniu których przy użyciu dedykowanej aplikacji będzie można uzyskać </a:t>
            </a:r>
            <a:r>
              <a:rPr lang="pl-PL" sz="1000" dirty="0" smtClean="0"/>
              <a:t>informacje </a:t>
            </a:r>
            <a:br>
              <a:rPr lang="pl-PL" sz="1000" dirty="0" smtClean="0"/>
            </a:br>
            <a:r>
              <a:rPr lang="pl-PL" sz="1000" dirty="0" smtClean="0"/>
              <a:t>na </a:t>
            </a:r>
            <a:r>
              <a:rPr lang="pl-PL" sz="1000" dirty="0"/>
              <a:t>temat obiektu oraz zwiedzić wnętrza </a:t>
            </a:r>
            <a:r>
              <a:rPr lang="pl-PL" sz="1000" dirty="0" smtClean="0"/>
              <a:t>dworku w </a:t>
            </a:r>
            <a:r>
              <a:rPr lang="pl-PL" sz="1000" dirty="0"/>
              <a:t>formie wirtualnej. </a:t>
            </a:r>
            <a:r>
              <a:rPr lang="pl-PL" sz="1000" dirty="0" smtClean="0"/>
              <a:t>W </a:t>
            </a:r>
            <a:r>
              <a:rPr lang="pl-PL" sz="1000" dirty="0"/>
              <a:t>celu zwiększenia dostępności dla osób niepełnosprawnych </a:t>
            </a:r>
            <a:r>
              <a:rPr lang="pl-PL" sz="1000" dirty="0" smtClean="0"/>
              <a:t>planujemy wyznaczyć </a:t>
            </a:r>
            <a:r>
              <a:rPr lang="pl-PL" sz="1000" dirty="0"/>
              <a:t>specjalne miejsce parkingowe oraz umieścić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na </a:t>
            </a:r>
            <a:r>
              <a:rPr lang="pl-PL" sz="1000" dirty="0"/>
              <a:t>poziomie parkingu dodatkowe </a:t>
            </a:r>
            <a:r>
              <a:rPr lang="pl-PL" sz="1000" dirty="0" smtClean="0"/>
              <a:t>tablice informacyjne </a:t>
            </a:r>
            <a:r>
              <a:rPr lang="pl-PL" sz="1000" dirty="0"/>
              <a:t>z kodami QR umożliwiające wirtualne zwiedzanie wnętrza.</a:t>
            </a:r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22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„Zagospodarowanie terenów 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r>
              <a:rPr lang="pl-PL" sz="1000" dirty="0"/>
              <a:t>Zaplanowano również odtworzenie zabytkowej </a:t>
            </a:r>
            <a:r>
              <a:rPr lang="pl-PL" sz="1000" dirty="0" smtClean="0"/>
              <a:t>fontanny,</a:t>
            </a:r>
            <a:br>
              <a:rPr lang="pl-PL" sz="1000" dirty="0" smtClean="0"/>
            </a:br>
            <a:r>
              <a:rPr lang="pl-PL" sz="1000" dirty="0"/>
              <a:t>która </a:t>
            </a:r>
            <a:r>
              <a:rPr lang="pl-PL" sz="1000" dirty="0" smtClean="0"/>
              <a:t>według informacji </a:t>
            </a:r>
            <a:r>
              <a:rPr lang="pl-PL" sz="1000" dirty="0"/>
              <a:t>uzyskanych </a:t>
            </a:r>
            <a:r>
              <a:rPr lang="pl-PL" sz="1000" dirty="0" smtClean="0"/>
              <a:t>od </a:t>
            </a:r>
            <a:r>
              <a:rPr lang="pl-PL" sz="1000" dirty="0"/>
              <a:t>osób przebywających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dworku </a:t>
            </a:r>
            <a:r>
              <a:rPr lang="pl-PL" sz="1000" dirty="0" smtClean="0"/>
              <a:t>w </a:t>
            </a:r>
            <a:r>
              <a:rPr lang="pl-PL" sz="1000" dirty="0"/>
              <a:t>okresie II wojny </a:t>
            </a:r>
            <a:r>
              <a:rPr lang="pl-PL" sz="1000" dirty="0" smtClean="0"/>
              <a:t>światowej, </a:t>
            </a:r>
            <a:r>
              <a:rPr lang="pl-PL" sz="1000" dirty="0"/>
              <a:t>znajdowała </a:t>
            </a:r>
            <a:r>
              <a:rPr lang="pl-PL" sz="1000" dirty="0" smtClean="0"/>
              <a:t>w </a:t>
            </a:r>
            <a:r>
              <a:rPr lang="pl-PL" sz="1000" dirty="0"/>
              <a:t>bliskim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sąsiedztwie kamiennego tarasu. Obecnie </a:t>
            </a:r>
            <a:r>
              <a:rPr lang="pl-PL" sz="1000" dirty="0"/>
              <a:t>można rozpoznać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tylko </a:t>
            </a:r>
            <a:r>
              <a:rPr lang="pl-PL" sz="1000" dirty="0"/>
              <a:t>zarys jej podstawy </a:t>
            </a:r>
            <a:r>
              <a:rPr lang="pl-PL" sz="1000" dirty="0" smtClean="0"/>
              <a:t>w </a:t>
            </a:r>
            <a:r>
              <a:rPr lang="pl-PL" sz="1000" dirty="0"/>
              <a:t>kształcie kwadratu o bokach 2x2 m</a:t>
            </a:r>
            <a:r>
              <a:rPr lang="pl-PL" sz="1000" dirty="0" smtClean="0"/>
              <a:t>.</a:t>
            </a:r>
            <a:br>
              <a:rPr lang="pl-PL" sz="1000" dirty="0" smtClean="0"/>
            </a:br>
            <a:r>
              <a:rPr lang="pl-PL" sz="1000" dirty="0" smtClean="0"/>
              <a:t>Fontanna </a:t>
            </a:r>
            <a:r>
              <a:rPr lang="pl-PL" sz="1000" dirty="0"/>
              <a:t>miała </a:t>
            </a:r>
            <a:r>
              <a:rPr lang="pl-PL" sz="1000" dirty="0" smtClean="0"/>
              <a:t>prostą </a:t>
            </a:r>
            <a:r>
              <a:rPr lang="pl-PL" sz="1000" dirty="0"/>
              <a:t>formę betonowej niecki z umieszczoną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centralnie metalową </a:t>
            </a:r>
            <a:r>
              <a:rPr lang="pl-PL" sz="1000" dirty="0"/>
              <a:t>rurką wychodzącą na wysokość 50-70 cm,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najprawdopodobniej </a:t>
            </a:r>
            <a:r>
              <a:rPr lang="pl-PL" sz="1000" dirty="0"/>
              <a:t>działała na zasadzie samo ciśnienia. </a:t>
            </a:r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23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 descr="szlaki i bezdroża: Brenna - myśliwski dwór Konczaków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55" y="1154905"/>
            <a:ext cx="2003496" cy="13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6" y="433660"/>
            <a:ext cx="5603042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„Zagospodarowanie terenów 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b="1" dirty="0"/>
              <a:t> 4</a:t>
            </a:r>
            <a:r>
              <a:rPr lang="pl-PL" b="1" dirty="0" smtClean="0"/>
              <a:t>. </a:t>
            </a:r>
            <a:r>
              <a:rPr lang="pl-PL" b="1" dirty="0"/>
              <a:t>Dworek myśliwski w Brennej </a:t>
            </a:r>
            <a:r>
              <a:rPr lang="pl-PL" b="1" dirty="0" smtClean="0"/>
              <a:t>a </a:t>
            </a:r>
            <a:r>
              <a:rPr lang="pl-PL" b="1" dirty="0"/>
              <a:t>„Nowy Europejski </a:t>
            </a:r>
            <a:r>
              <a:rPr lang="pl-PL" b="1" dirty="0" err="1"/>
              <a:t>Bauhaus</a:t>
            </a:r>
            <a:r>
              <a:rPr lang="pl-PL" b="1" dirty="0"/>
              <a:t>”</a:t>
            </a:r>
            <a:r>
              <a:rPr lang="pl-PL" dirty="0"/>
              <a:t> (NEB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sz="1000" dirty="0"/>
              <a:t>Planowana rewitalizacja </a:t>
            </a:r>
            <a:r>
              <a:rPr lang="pl-PL" sz="1000" dirty="0" smtClean="0"/>
              <a:t>zagospodarowania terenu, </a:t>
            </a:r>
            <a:br>
              <a:rPr lang="pl-PL" sz="1000" dirty="0" smtClean="0"/>
            </a:br>
            <a:r>
              <a:rPr lang="pl-PL" sz="1000" dirty="0" smtClean="0"/>
              <a:t>wpisuje </a:t>
            </a:r>
            <a:r>
              <a:rPr lang="pl-PL" sz="1000" dirty="0"/>
              <a:t>się w naturalny krajobraz.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Planowane </a:t>
            </a:r>
            <a:r>
              <a:rPr lang="pl-PL" sz="1000" dirty="0"/>
              <a:t>działania będą </a:t>
            </a:r>
            <a:r>
              <a:rPr lang="pl-PL" sz="1000" dirty="0" smtClean="0"/>
              <a:t>uwzględniały </a:t>
            </a:r>
            <a:r>
              <a:rPr lang="pl-PL" sz="1000" dirty="0"/>
              <a:t>aspekt estetyczny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i kulturowy tego zabytkowego obiektu. </a:t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ramach </a:t>
            </a:r>
            <a:r>
              <a:rPr lang="pl-PL" sz="1000" dirty="0" smtClean="0"/>
              <a:t>planowanych </a:t>
            </a:r>
            <a:r>
              <a:rPr lang="pl-PL" sz="1000" dirty="0"/>
              <a:t>działań zostaną zastosowane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rozwiązania umożliwiające </a:t>
            </a:r>
            <a:r>
              <a:rPr lang="pl-PL" sz="1000" dirty="0"/>
              <a:t>dostęp do obiektu osobom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niepełnosprawnym. Rewitalizacja </a:t>
            </a:r>
            <a:r>
              <a:rPr lang="pl-PL" sz="1000" dirty="0"/>
              <a:t>terenu wokół dworku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myśliwskiego </a:t>
            </a:r>
            <a:r>
              <a:rPr lang="pl-PL" sz="1000" dirty="0"/>
              <a:t>zwiększy </a:t>
            </a:r>
            <a:r>
              <a:rPr lang="pl-PL" sz="1000" dirty="0" smtClean="0"/>
              <a:t>dostępność </a:t>
            </a:r>
            <a:r>
              <a:rPr lang="pl-PL" sz="1000" dirty="0"/>
              <a:t>obiektu dla turystów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oraz lokalnej społeczności.</a:t>
            </a:r>
            <a:endParaRPr lang="pl-PL" sz="1000" dirty="0"/>
          </a:p>
          <a:p>
            <a:endParaRPr lang="pl-PL" sz="1000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474336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24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 descr="szlaki i bezdroża: Brenna - myśliwski dwór Konczaków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92" y="1438534"/>
            <a:ext cx="2081702" cy="12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1614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37735" y="726653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59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„Zagospodarowanie terenów wokół Dworku Myśliwskiego w Brennej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dirty="0" smtClean="0">
              <a:solidFill>
                <a:srgbClr val="006050"/>
              </a:solidFill>
            </a:endParaRPr>
          </a:p>
          <a:p>
            <a:r>
              <a:rPr lang="pl-PL" b="1" dirty="0" smtClean="0"/>
              <a:t>Pytania pomocnicze do formularza partycypacji społecznych:</a:t>
            </a:r>
          </a:p>
          <a:p>
            <a:endParaRPr lang="pl-PL" b="1" dirty="0" smtClean="0"/>
          </a:p>
          <a:p>
            <a:pPr marL="228600" indent="-228600">
              <a:buAutoNum type="arabicPeriod"/>
            </a:pPr>
            <a:r>
              <a:rPr lang="pl-PL" sz="1000" i="1" dirty="0" smtClean="0"/>
              <a:t>Na </a:t>
            </a:r>
            <a:r>
              <a:rPr lang="pl-PL" sz="1000" i="1" dirty="0"/>
              <a:t>co według Państwa powinniśmy zwrócić </a:t>
            </a:r>
            <a:r>
              <a:rPr lang="pl-PL" sz="1000" i="1" dirty="0" smtClean="0"/>
              <a:t>jeszcze </a:t>
            </a:r>
            <a:r>
              <a:rPr lang="pl-PL" sz="1000" i="1" dirty="0"/>
              <a:t>uwagę w trakcie rewitalizacji terenu </a:t>
            </a:r>
            <a:r>
              <a:rPr lang="pl-PL" sz="1000" i="1" dirty="0" smtClean="0"/>
              <a:t/>
            </a:r>
            <a:br>
              <a:rPr lang="pl-PL" sz="1000" i="1" dirty="0" smtClean="0"/>
            </a:br>
            <a:r>
              <a:rPr lang="pl-PL" sz="1000" i="1" dirty="0" smtClean="0"/>
              <a:t>wokół </a:t>
            </a:r>
            <a:r>
              <a:rPr lang="pl-PL" sz="1000" i="1" dirty="0"/>
              <a:t>dworku </a:t>
            </a:r>
            <a:r>
              <a:rPr lang="pl-PL" sz="1000" i="1" dirty="0" smtClean="0"/>
              <a:t>myśliwskiego?</a:t>
            </a:r>
            <a:endParaRPr lang="pl-PL" sz="1000" dirty="0"/>
          </a:p>
          <a:p>
            <a:pPr marL="228600" indent="-228600">
              <a:buAutoNum type="arabicPeriod"/>
            </a:pPr>
            <a:r>
              <a:rPr lang="pl-PL" sz="1000" i="1" dirty="0" smtClean="0"/>
              <a:t>Jakie </a:t>
            </a:r>
            <a:r>
              <a:rPr lang="pl-PL" sz="1000" i="1" dirty="0"/>
              <a:t>ułatwienia należy zastosować, aby w jak największym stopniu zwiększyć dostępność budynku i jego ekspozycji dla osób z </a:t>
            </a:r>
            <a:r>
              <a:rPr lang="pl-PL" sz="1000" i="1" dirty="0" smtClean="0"/>
              <a:t>niepełnosprawnościami ?</a:t>
            </a:r>
          </a:p>
          <a:p>
            <a:pPr marL="228600" indent="-228600">
              <a:buAutoNum type="arabicPeriod"/>
            </a:pPr>
            <a:r>
              <a:rPr lang="pl-PL" sz="1000" i="1" dirty="0" smtClean="0"/>
              <a:t>W </a:t>
            </a:r>
            <a:r>
              <a:rPr lang="pl-PL" sz="1000" i="1" dirty="0"/>
              <a:t>jaki jeszcze sposób sugerowaliby </a:t>
            </a:r>
            <a:r>
              <a:rPr lang="pl-PL" sz="1000" i="1" dirty="0" smtClean="0"/>
              <a:t>Państwo, </a:t>
            </a:r>
            <a:r>
              <a:rPr lang="pl-PL" sz="1000" i="1" dirty="0"/>
              <a:t>aby promować działania realizowane </a:t>
            </a:r>
            <a:br>
              <a:rPr lang="pl-PL" sz="1000" i="1" dirty="0"/>
            </a:br>
            <a:r>
              <a:rPr lang="pl-PL" sz="1000" i="1" dirty="0"/>
              <a:t>w ramach projektu </a:t>
            </a:r>
            <a:r>
              <a:rPr lang="pl-PL" sz="1000" i="1" dirty="0" smtClean="0"/>
              <a:t>?</a:t>
            </a:r>
          </a:p>
          <a:p>
            <a:endParaRPr lang="pl-PL" sz="1000" i="1" dirty="0"/>
          </a:p>
          <a:p>
            <a:endParaRPr lang="pl-PL" i="1" dirty="0" smtClean="0"/>
          </a:p>
          <a:p>
            <a:endParaRPr lang="pl-PL" dirty="0"/>
          </a:p>
          <a:p>
            <a:endParaRPr lang="pl-PL" b="1" dirty="0" smtClean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25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-732611" y="681318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7" y="433660"/>
            <a:ext cx="5038322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/>
              <a:t> D</a:t>
            </a:r>
            <a:r>
              <a:rPr lang="pl-PL" b="1" dirty="0" smtClean="0"/>
              <a:t>. Zadania </a:t>
            </a:r>
            <a:r>
              <a:rPr lang="pl-PL" b="1" dirty="0"/>
              <a:t>planowane do realizacji </a:t>
            </a:r>
            <a:r>
              <a:rPr lang="pl-PL" b="1" dirty="0" smtClean="0"/>
              <a:t>po stronie słowackiej,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jednostka organizacyjna  OZ Tatry, leśnictwo </a:t>
            </a:r>
            <a:r>
              <a:rPr lang="pl-PL" dirty="0" err="1"/>
              <a:t>Zakamenné</a:t>
            </a:r>
            <a:r>
              <a:rPr lang="pl-PL" dirty="0"/>
              <a:t> </a:t>
            </a:r>
            <a:r>
              <a:rPr lang="pl-PL" dirty="0" smtClean="0"/>
              <a:t>: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006050"/>
                </a:solidFill>
              </a:rPr>
              <a:t>„Rekonstrukcja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dirty="0" smtClean="0"/>
              <a:t>1. Rekonstrukcję </a:t>
            </a:r>
            <a:r>
              <a:rPr lang="pl-PL" sz="1000" dirty="0"/>
              <a:t>zabytkowej drewnianej </a:t>
            </a:r>
            <a:r>
              <a:rPr lang="pl-PL" sz="1000" dirty="0" smtClean="0"/>
              <a:t>leśniczówki </a:t>
            </a:r>
            <a:r>
              <a:rPr lang="pl-PL" sz="1000" dirty="0" err="1"/>
              <a:t>Flajšová</a:t>
            </a:r>
            <a:r>
              <a:rPr lang="pl-PL" sz="1000" dirty="0"/>
              <a:t>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planujemy przeprowadzić </a:t>
            </a:r>
            <a:r>
              <a:rPr lang="pl-PL" sz="1000" dirty="0"/>
              <a:t>w celu zachowania wyjątkowej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architektury </a:t>
            </a:r>
            <a:r>
              <a:rPr lang="pl-PL" sz="1000" dirty="0"/>
              <a:t>drewnianej </a:t>
            </a:r>
            <a:r>
              <a:rPr lang="pl-PL" sz="1000" dirty="0" smtClean="0"/>
              <a:t>na obszarze Pogranicza, </a:t>
            </a:r>
            <a:br>
              <a:rPr lang="pl-PL" sz="1000" dirty="0" smtClean="0"/>
            </a:br>
            <a:r>
              <a:rPr lang="pl-PL" sz="1000" dirty="0" smtClean="0"/>
              <a:t>wykorzystując nowoczesne i innowacyjne elementy </a:t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prezentacji historii </a:t>
            </a:r>
            <a:r>
              <a:rPr lang="pl-PL" sz="1000" dirty="0" smtClean="0"/>
              <a:t>leśnictwa </a:t>
            </a:r>
            <a:r>
              <a:rPr lang="pl-PL" sz="1000" dirty="0"/>
              <a:t>na Słowacji i </a:t>
            </a:r>
            <a:r>
              <a:rPr lang="pl-PL" sz="1000" dirty="0" smtClean="0"/>
              <a:t>na Pograniczu, </a:t>
            </a:r>
            <a:br>
              <a:rPr lang="pl-PL" sz="1000" dirty="0" smtClean="0"/>
            </a:br>
            <a:r>
              <a:rPr lang="pl-PL" sz="1000" dirty="0" smtClean="0"/>
              <a:t>a </a:t>
            </a:r>
            <a:r>
              <a:rPr lang="pl-PL" sz="1000" dirty="0"/>
              <a:t>także </a:t>
            </a:r>
            <a:r>
              <a:rPr lang="pl-PL" sz="1000" dirty="0" smtClean="0"/>
              <a:t>przedstawiając znaczenia </a:t>
            </a:r>
            <a:r>
              <a:rPr lang="pl-PL" sz="1000" dirty="0"/>
              <a:t>leśnictwa w życiu </a:t>
            </a:r>
            <a:r>
              <a:rPr lang="pl-PL" sz="1000" dirty="0" smtClean="0"/>
              <a:t>codziennym </a:t>
            </a:r>
            <a:br>
              <a:rPr lang="pl-PL" sz="1000" dirty="0" smtClean="0"/>
            </a:br>
            <a:r>
              <a:rPr lang="pl-PL" sz="1000" dirty="0" smtClean="0"/>
              <a:t>regionu </a:t>
            </a:r>
            <a:r>
              <a:rPr lang="pl-PL" sz="1000" dirty="0"/>
              <a:t>w przeszłości </a:t>
            </a:r>
            <a:r>
              <a:rPr lang="pl-PL" sz="1000" dirty="0" smtClean="0"/>
              <a:t>i </a:t>
            </a:r>
            <a:r>
              <a:rPr lang="pl-PL" sz="1000" dirty="0"/>
              <a:t>teraźniejszości. </a:t>
            </a:r>
            <a:r>
              <a:rPr lang="pl-PL" sz="1000" dirty="0" smtClean="0"/>
              <a:t>Na terenie muzeum </a:t>
            </a:r>
            <a:br>
              <a:rPr lang="pl-PL" sz="1000" dirty="0" smtClean="0"/>
            </a:br>
            <a:r>
              <a:rPr lang="pl-PL" sz="1000" dirty="0" smtClean="0"/>
              <a:t>utworzonego w leśniczówce planujemy stworzyć unikatową </a:t>
            </a:r>
            <a:br>
              <a:rPr lang="pl-PL" sz="1000" dirty="0" smtClean="0"/>
            </a:br>
            <a:r>
              <a:rPr lang="pl-PL" sz="1000" dirty="0" smtClean="0"/>
              <a:t>część edukacyjną, </a:t>
            </a:r>
            <a:r>
              <a:rPr lang="pl-PL" sz="1000" dirty="0"/>
              <a:t>która służyć będzie realizacji </a:t>
            </a:r>
            <a:r>
              <a:rPr lang="pl-PL" sz="1000" dirty="0" smtClean="0"/>
              <a:t>sensorycznej edukacji ekologicznej </a:t>
            </a:r>
            <a:br>
              <a:rPr lang="pl-PL" sz="1000" dirty="0" smtClean="0"/>
            </a:br>
            <a:r>
              <a:rPr lang="pl-PL" sz="1000" dirty="0" smtClean="0"/>
              <a:t>połączonej z </a:t>
            </a:r>
            <a:r>
              <a:rPr lang="pl-PL" sz="1000" dirty="0"/>
              <a:t>prezentacją historycznego i współczesnego znaczenia </a:t>
            </a:r>
            <a:r>
              <a:rPr lang="pl-PL" sz="1000" dirty="0" smtClean="0"/>
              <a:t>leśnictwa </a:t>
            </a:r>
            <a:r>
              <a:rPr lang="pl-PL" sz="1000" dirty="0"/>
              <a:t>jako nieodłącznego elementu życia codziennego. Ważnym elementem obu części będzie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również </a:t>
            </a:r>
            <a:r>
              <a:rPr lang="pl-PL" sz="1000" dirty="0"/>
              <a:t>poznanie lasu </a:t>
            </a:r>
            <a:r>
              <a:rPr lang="pl-PL" sz="1000" dirty="0" smtClean="0"/>
              <a:t>i </a:t>
            </a:r>
            <a:r>
              <a:rPr lang="pl-PL" sz="1000" dirty="0"/>
              <a:t>środowiska leśnego jako niezastąpionego składnika środowiska</a:t>
            </a:r>
            <a:r>
              <a:rPr lang="pl-PL" sz="1000" dirty="0" smtClean="0"/>
              <a:t>.</a:t>
            </a:r>
            <a:endParaRPr lang="pl-PL" sz="1000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226580" cy="5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4288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26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Zástupný objekt pre obsah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01" y="968509"/>
            <a:ext cx="1693640" cy="117838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24" y="1000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226413" y="433660"/>
            <a:ext cx="5390409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b="1" dirty="0" smtClean="0"/>
              <a:t>2. Funkcja drewnianej leśniczówki po rekonstrukcji</a:t>
            </a:r>
          </a:p>
          <a:p>
            <a:endParaRPr lang="pl-PL" sz="1000" b="1" dirty="0" smtClean="0"/>
          </a:p>
          <a:p>
            <a:r>
              <a:rPr lang="pl-PL" sz="1000" dirty="0" smtClean="0"/>
              <a:t>Po przebudowie budynek leśniczówki </a:t>
            </a:r>
            <a:r>
              <a:rPr lang="sk-SK" sz="1000" dirty="0"/>
              <a:t>Flajšová</a:t>
            </a:r>
            <a:r>
              <a:rPr lang="pl-PL" sz="1000" dirty="0" smtClean="0"/>
              <a:t> </a:t>
            </a:r>
            <a:br>
              <a:rPr lang="pl-PL" sz="1000" dirty="0" smtClean="0"/>
            </a:br>
            <a:r>
              <a:rPr lang="pl-PL" sz="1000" dirty="0" smtClean="0"/>
              <a:t>będzie służył jako nowoczesne i interaktywne muzeum </a:t>
            </a:r>
            <a:br>
              <a:rPr lang="pl-PL" sz="1000" dirty="0" smtClean="0"/>
            </a:br>
            <a:r>
              <a:rPr lang="pl-PL" sz="1000" dirty="0" smtClean="0"/>
              <a:t>przedstawiające znaczenie i historię leśnictwa </a:t>
            </a:r>
            <a:br>
              <a:rPr lang="pl-PL" sz="1000" dirty="0" smtClean="0"/>
            </a:br>
            <a:r>
              <a:rPr lang="pl-PL" sz="1000" dirty="0" smtClean="0"/>
              <a:t>na Słowacji i Orawie, połączone z przestrzeniami </a:t>
            </a:r>
            <a:br>
              <a:rPr lang="pl-PL" sz="1000" dirty="0" smtClean="0"/>
            </a:br>
            <a:r>
              <a:rPr lang="pl-PL" sz="1000" dirty="0" smtClean="0"/>
              <a:t>edukacyjnymi do realizacji sensorycznej edukacji o lesie, </a:t>
            </a:r>
            <a:br>
              <a:rPr lang="pl-PL" sz="1000" dirty="0" smtClean="0"/>
            </a:br>
            <a:r>
              <a:rPr lang="pl-PL" sz="1000" dirty="0" smtClean="0"/>
              <a:t>leśnictwie i ich znaczeniu dla środowiska. Chcemy, aby</a:t>
            </a:r>
            <a:br>
              <a:rPr lang="pl-PL" sz="1000" dirty="0" smtClean="0"/>
            </a:br>
            <a:r>
              <a:rPr lang="pl-PL" sz="1000" dirty="0" smtClean="0"/>
              <a:t>obiekt był</a:t>
            </a:r>
            <a:r>
              <a:rPr lang="pl-PL" sz="1000" dirty="0"/>
              <a:t> </a:t>
            </a:r>
            <a:r>
              <a:rPr lang="pl-PL" sz="1000" dirty="0" smtClean="0"/>
              <a:t>dostępny </a:t>
            </a:r>
            <a:r>
              <a:rPr lang="pl-PL" sz="1000" dirty="0"/>
              <a:t>bez barier dla osób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niepełnosprawnych</a:t>
            </a:r>
            <a:r>
              <a:rPr lang="pl-PL" sz="1000" dirty="0"/>
              <a:t>, </a:t>
            </a:r>
            <a:r>
              <a:rPr lang="pl-PL" sz="1000" dirty="0" smtClean="0"/>
              <a:t>co </a:t>
            </a:r>
            <a:r>
              <a:rPr lang="pl-PL" sz="1000" dirty="0"/>
              <a:t>oznacza, że ​​osoby te będą mogły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zwiedzać </a:t>
            </a:r>
            <a:r>
              <a:rPr lang="pl-PL" sz="1000" dirty="0"/>
              <a:t>muzeum </a:t>
            </a:r>
            <a:r>
              <a:rPr lang="pl-PL" sz="1000" dirty="0" smtClean="0"/>
              <a:t>w leśniczówce </a:t>
            </a:r>
            <a:r>
              <a:rPr lang="pl-PL" sz="1000" dirty="0" err="1" smtClean="0"/>
              <a:t>Flajšova</a:t>
            </a:r>
            <a:r>
              <a:rPr lang="pl-PL" sz="1000" dirty="0" smtClean="0"/>
              <a:t>. Przed leśniczówką planujemy utwardzić </a:t>
            </a:r>
            <a:r>
              <a:rPr lang="pl-PL" sz="1000" dirty="0"/>
              <a:t>teren,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dzięki </a:t>
            </a:r>
            <a:r>
              <a:rPr lang="pl-PL" sz="1000" dirty="0"/>
              <a:t>czemu osoby niepełnosprawne będą mogły podejść bezpośrednio pod muzeum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i </a:t>
            </a:r>
            <a:r>
              <a:rPr lang="pl-PL" sz="1000" dirty="0"/>
              <a:t>obiekt </a:t>
            </a:r>
            <a:r>
              <a:rPr lang="pl-PL" sz="1000" dirty="0" smtClean="0"/>
              <a:t>wielofunkcyjny, aby je </a:t>
            </a:r>
            <a:r>
              <a:rPr lang="pl-PL" sz="1000" dirty="0"/>
              <a:t>zwiedzać.</a:t>
            </a:r>
          </a:p>
          <a:p>
            <a:r>
              <a:rPr lang="pl-PL" sz="1000" dirty="0"/>
              <a:t> </a:t>
            </a:r>
          </a:p>
          <a:p>
            <a:endParaRPr lang="pl-PL" sz="1000" dirty="0"/>
          </a:p>
          <a:p>
            <a:r>
              <a:rPr lang="pl-PL" sz="1000" b="1" dirty="0"/>
              <a:t> </a:t>
            </a:r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27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67" y="819442"/>
            <a:ext cx="2304256" cy="144691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24" y="6553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226414" y="433660"/>
            <a:ext cx="4886353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sz="1000" dirty="0"/>
          </a:p>
          <a:p>
            <a:r>
              <a:rPr lang="pl-PL" sz="1000" b="1" dirty="0" smtClean="0"/>
              <a:t>3. Budynek </a:t>
            </a:r>
            <a:r>
              <a:rPr lang="pl-PL" sz="1000" b="1" dirty="0"/>
              <a:t>dawnej leśniczówki jako element kompleksu </a:t>
            </a:r>
            <a:r>
              <a:rPr lang="pl-PL" sz="1000" b="1" dirty="0" smtClean="0"/>
              <a:t>rekreacyjnego </a:t>
            </a:r>
          </a:p>
          <a:p>
            <a:endParaRPr lang="pl-PL" sz="1000" b="1" dirty="0" smtClean="0"/>
          </a:p>
          <a:p>
            <a:pPr algn="just"/>
            <a:r>
              <a:rPr lang="pl-PL" sz="1000" dirty="0" smtClean="0"/>
              <a:t>Planujemy,  aby r</a:t>
            </a:r>
            <a:r>
              <a:rPr lang="sk-SK" sz="1000" dirty="0" smtClean="0"/>
              <a:t>ekonstrukcja </a:t>
            </a:r>
            <a:r>
              <a:rPr lang="sk-SK" sz="1000" dirty="0"/>
              <a:t>budynku </a:t>
            </a:r>
            <a:r>
              <a:rPr lang="sk-SK" sz="1000" dirty="0" smtClean="0"/>
              <a:t>zabytkowej lesniczówki była </a:t>
            </a:r>
            <a:r>
              <a:rPr lang="sk-SK" sz="1000" dirty="0"/>
              <a:t>jednym z elementów </a:t>
            </a:r>
            <a:r>
              <a:rPr lang="sk-SK" sz="1000" dirty="0" smtClean="0"/>
              <a:t>kompleksu </a:t>
            </a:r>
            <a:r>
              <a:rPr lang="sk-SK" sz="1000" dirty="0"/>
              <a:t>turystyczno-edukacyjnego. </a:t>
            </a:r>
            <a:r>
              <a:rPr lang="sk-SK" sz="1000" dirty="0" smtClean="0"/>
              <a:t>Chcemy, aby powstał tam </a:t>
            </a:r>
            <a:r>
              <a:rPr lang="sk-SK" sz="1000" dirty="0"/>
              <a:t>również wielofunkcyjny obiekt „warsztatów kreatywnych”, który będzie częścią edukacji eksperymentalnej realizowanej w części edukacyjnej </a:t>
            </a:r>
            <a:r>
              <a:rPr lang="sk-SK" sz="1000" dirty="0" smtClean="0"/>
              <a:t>leśniczówki Flajšová. W </a:t>
            </a:r>
            <a:r>
              <a:rPr lang="sk-SK" sz="1000" dirty="0"/>
              <a:t>kompleksie </a:t>
            </a:r>
            <a:r>
              <a:rPr lang="sk-SK" sz="1000" dirty="0" smtClean="0"/>
              <a:t>planujemy stoworzyć infrastrukturę turystyczną </a:t>
            </a:r>
            <a:r>
              <a:rPr lang="sk-SK" sz="1000" dirty="0"/>
              <a:t>w stylu architektury drewnianej, która służyć będzie </a:t>
            </a:r>
            <a:r>
              <a:rPr lang="sk-SK" sz="1000" dirty="0" smtClean="0"/>
              <a:t>turystom i </a:t>
            </a:r>
            <a:r>
              <a:rPr lang="sk-SK" sz="1000" dirty="0"/>
              <a:t>przyjezdnym, </a:t>
            </a:r>
            <a:r>
              <a:rPr lang="sk-SK" sz="1000" dirty="0" smtClean="0"/>
              <a:t>a </a:t>
            </a:r>
            <a:r>
              <a:rPr lang="sk-SK" sz="1000" dirty="0"/>
              <a:t>jednocześnie realizować zewnętrzne elementy edukacji </a:t>
            </a:r>
            <a:r>
              <a:rPr lang="sk-SK" sz="1000" dirty="0" smtClean="0"/>
              <a:t>sensorycznej</a:t>
            </a:r>
            <a:r>
              <a:rPr lang="sk-SK" sz="1000" dirty="0"/>
              <a:t>. </a:t>
            </a:r>
            <a:r>
              <a:rPr lang="pl-PL" sz="1000" dirty="0" smtClean="0"/>
              <a:t>Planujemy również rekonstrukcję </a:t>
            </a:r>
            <a:r>
              <a:rPr lang="pl-PL" sz="1000" dirty="0"/>
              <a:t>historycznego </a:t>
            </a:r>
            <a:r>
              <a:rPr lang="pl-PL" sz="1000" dirty="0" err="1"/>
              <a:t>tajchu</a:t>
            </a:r>
            <a:r>
              <a:rPr lang="pl-PL" sz="1000" dirty="0"/>
              <a:t> </a:t>
            </a:r>
            <a:r>
              <a:rPr lang="pl-PL" sz="1000" dirty="0" err="1"/>
              <a:t>Flajšovej</a:t>
            </a:r>
            <a:r>
              <a:rPr lang="pl-PL" sz="1000" dirty="0"/>
              <a:t>, która posłuży jako replika do praktycznych pokazów historycznego spływu tratwą drewnianą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oraz prezentacji </a:t>
            </a:r>
            <a:r>
              <a:rPr lang="pl-PL" sz="1000" dirty="0"/>
              <a:t>znaczenia wody </a:t>
            </a:r>
            <a:r>
              <a:rPr lang="pl-PL" sz="1000" dirty="0" smtClean="0"/>
              <a:t>w przyrodzie. </a:t>
            </a:r>
            <a:r>
              <a:rPr lang="sk-SK" sz="1000" dirty="0" smtClean="0"/>
              <a:t>Cały </a:t>
            </a:r>
            <a:r>
              <a:rPr lang="sk-SK" sz="1000" dirty="0"/>
              <a:t>kompleks stworzy wyjątkowe miejsce dla przyjezdnych, ale także dla mieszkańców </a:t>
            </a:r>
            <a:r>
              <a:rPr lang="sk-SK" sz="1000" dirty="0" smtClean="0"/>
              <a:t>regionu Pogranicza, </a:t>
            </a:r>
            <a:r>
              <a:rPr lang="sk-SK" sz="1000" dirty="0"/>
              <a:t>idealne do jednoczesnego poznania piękna przyrody </a:t>
            </a:r>
            <a:r>
              <a:rPr lang="sk-SK" sz="1000" dirty="0" smtClean="0"/>
              <a:t>i </a:t>
            </a:r>
            <a:r>
              <a:rPr lang="sk-SK" sz="1000" dirty="0"/>
              <a:t>historii </a:t>
            </a:r>
            <a:r>
              <a:rPr lang="sk-SK" sz="1000" dirty="0" smtClean="0"/>
              <a:t>regionu.</a:t>
            </a:r>
          </a:p>
          <a:p>
            <a:pPr algn="just"/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28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3" y="10033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85790" y="323900"/>
            <a:ext cx="510237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sz="1000" dirty="0"/>
          </a:p>
          <a:p>
            <a:r>
              <a:rPr lang="pl-PL" sz="1000" b="1" dirty="0" smtClean="0"/>
              <a:t>3. Funkcja budynek gospodarczego po przebudowie</a:t>
            </a:r>
          </a:p>
          <a:p>
            <a:endParaRPr lang="pl-PL" sz="1000" b="1" dirty="0"/>
          </a:p>
          <a:p>
            <a:r>
              <a:rPr lang="sk-SK" sz="1000" dirty="0" smtClean="0"/>
              <a:t>Planujmy przebudować budynek gospodarczy znajdujący się</a:t>
            </a:r>
            <a:br>
              <a:rPr lang="sk-SK" sz="1000" dirty="0" smtClean="0"/>
            </a:br>
            <a:r>
              <a:rPr lang="sk-SK" sz="1000" dirty="0" smtClean="0"/>
              <a:t>w </a:t>
            </a:r>
            <a:r>
              <a:rPr lang="sk-SK" sz="1000" dirty="0" err="1"/>
              <a:t>pobliżu</a:t>
            </a:r>
            <a:r>
              <a:rPr lang="sk-SK" sz="1000" dirty="0"/>
              <a:t> </a:t>
            </a:r>
            <a:r>
              <a:rPr lang="pl-PL" sz="1000" dirty="0"/>
              <a:t>leśniczówki</a:t>
            </a:r>
            <a:r>
              <a:rPr lang="pl-PL" sz="1000" b="1" dirty="0">
                <a:solidFill>
                  <a:srgbClr val="006050"/>
                </a:solidFill>
              </a:rPr>
              <a:t> </a:t>
            </a:r>
            <a:r>
              <a:rPr lang="sk-SK" sz="1000" dirty="0" err="1" smtClean="0"/>
              <a:t>Flajšová</a:t>
            </a:r>
            <a:r>
              <a:rPr lang="sk-SK" sz="1000" dirty="0" smtClean="0"/>
              <a:t> na </a:t>
            </a:r>
            <a:r>
              <a:rPr lang="sk-SK" sz="1000" dirty="0" err="1" smtClean="0"/>
              <a:t>obiekt</a:t>
            </a:r>
            <a:r>
              <a:rPr lang="sk-SK" sz="1000" dirty="0" smtClean="0"/>
              <a:t> </a:t>
            </a:r>
            <a:r>
              <a:rPr lang="sk-SK" sz="1000" dirty="0" err="1" smtClean="0"/>
              <a:t>wielofunkcyjny</a:t>
            </a:r>
            <a:r>
              <a:rPr lang="sk-SK" sz="1000" dirty="0"/>
              <a:t>. </a:t>
            </a:r>
            <a:endParaRPr lang="sk-SK" sz="1000" dirty="0" smtClean="0"/>
          </a:p>
          <a:p>
            <a:r>
              <a:rPr lang="sk-SK" sz="1000" dirty="0" err="1" smtClean="0"/>
              <a:t>Obiekt</a:t>
            </a:r>
            <a:r>
              <a:rPr lang="sk-SK" sz="1000" dirty="0" smtClean="0"/>
              <a:t> planujemy zrekonstruować </a:t>
            </a:r>
            <a:r>
              <a:rPr lang="sk-SK" sz="1000" dirty="0"/>
              <a:t>w celu </a:t>
            </a:r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zachowania drewnianej </a:t>
            </a:r>
            <a:r>
              <a:rPr lang="sk-SK" sz="1000" dirty="0"/>
              <a:t>architektury zabytkowego </a:t>
            </a:r>
            <a:r>
              <a:rPr lang="sk-SK" sz="1000" dirty="0" smtClean="0"/>
              <a:t>zwierzyńca, </a:t>
            </a:r>
            <a:br>
              <a:rPr lang="sk-SK" sz="1000" dirty="0" smtClean="0"/>
            </a:br>
            <a:r>
              <a:rPr lang="sk-SK" sz="1000" dirty="0" smtClean="0"/>
              <a:t>będący </a:t>
            </a:r>
            <a:r>
              <a:rPr lang="sk-SK" sz="1000" dirty="0"/>
              <a:t>jednocześnie </a:t>
            </a:r>
            <a:r>
              <a:rPr lang="sk-SK" sz="1000" dirty="0" smtClean="0"/>
              <a:t>elementem kompleksu turystyczno </a:t>
            </a:r>
            <a:br>
              <a:rPr lang="sk-SK" sz="1000" dirty="0" smtClean="0"/>
            </a:br>
            <a:r>
              <a:rPr lang="sk-SK" sz="1000" dirty="0" smtClean="0"/>
              <a:t>- edukacyjnego</a:t>
            </a:r>
            <a:r>
              <a:rPr lang="sk-SK" dirty="0" smtClean="0"/>
              <a:t>. </a:t>
            </a:r>
            <a:r>
              <a:rPr lang="sk-SK" sz="1000" dirty="0" smtClean="0"/>
              <a:t>Wielofunkcyjność </a:t>
            </a:r>
            <a:r>
              <a:rPr lang="sk-SK" sz="1000" dirty="0"/>
              <a:t>budynku </a:t>
            </a:r>
            <a:r>
              <a:rPr lang="sk-SK" sz="1000" dirty="0" smtClean="0"/>
              <a:t>będzie </a:t>
            </a:r>
            <a:r>
              <a:rPr lang="sk-SK" sz="1000" dirty="0"/>
              <a:t>polegała </a:t>
            </a:r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na </a:t>
            </a:r>
            <a:r>
              <a:rPr lang="sk-SK" sz="1000" dirty="0"/>
              <a:t>wykorzystaniu jego przestrzeni </a:t>
            </a:r>
            <a:r>
              <a:rPr lang="sk-SK" sz="1000" dirty="0" smtClean="0"/>
              <a:t>na </a:t>
            </a:r>
            <a:r>
              <a:rPr lang="sk-SK" sz="1000" dirty="0"/>
              <a:t>„warsztaty kreatywne</a:t>
            </a:r>
            <a:r>
              <a:rPr lang="sk-SK" sz="1000" dirty="0" smtClean="0"/>
              <a:t>”</a:t>
            </a:r>
            <a:br>
              <a:rPr lang="sk-SK" sz="1000" dirty="0" smtClean="0"/>
            </a:br>
            <a:r>
              <a:rPr lang="sk-SK" sz="1000" dirty="0" smtClean="0"/>
              <a:t>jako uzupełnienie realizacji edukacji sensorycznej. </a:t>
            </a:r>
          </a:p>
          <a:p>
            <a:r>
              <a:rPr lang="sk-SK" sz="1000" dirty="0" smtClean="0"/>
              <a:t>Jednocześnie chcemy, aby obiekt pełnił funkcję </a:t>
            </a:r>
            <a:r>
              <a:rPr lang="sk-SK" sz="1000" dirty="0"/>
              <a:t>obserwatorium zwierząt leśnych, którego celem będzie przybliżenie zwiedzającym lasu i jego mieszkańców w ramach edukacji ekologicznej</a:t>
            </a:r>
            <a:r>
              <a:rPr lang="sk-SK" sz="1000" dirty="0" smtClean="0"/>
              <a:t>. </a:t>
            </a:r>
            <a:r>
              <a:rPr lang="sk-SK" sz="1000" dirty="0"/>
              <a:t>W ramach infrastruktury turystycznej w budynku </a:t>
            </a:r>
            <a:r>
              <a:rPr lang="sk-SK" sz="1000" dirty="0" smtClean="0"/>
              <a:t>chcemy stworzyć otwartą</a:t>
            </a:r>
            <a:br>
              <a:rPr lang="sk-SK" sz="1000" dirty="0" smtClean="0"/>
            </a:br>
            <a:r>
              <a:rPr lang="sk-SK" sz="1000" dirty="0" smtClean="0"/>
              <a:t>altane z kominkiem. Budynek oraz plac przed nim chcemy dostosować do potrzeb osób niepełnosprawnych.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29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91" y="731682"/>
            <a:ext cx="2038903" cy="146820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24" y="-4346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72208" y="539924"/>
            <a:ext cx="4464495" cy="24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sz="1400" b="1" dirty="0" smtClean="0"/>
              <a:t>Podstawowe </a:t>
            </a:r>
            <a:r>
              <a:rPr lang="pl-PL" sz="1400" b="1" dirty="0"/>
              <a:t>informacje o przedsięwzięciu</a:t>
            </a:r>
            <a:r>
              <a:rPr lang="pl-PL" sz="1400" b="1" dirty="0" smtClean="0"/>
              <a:t>:</a:t>
            </a:r>
          </a:p>
          <a:p>
            <a:endParaRPr lang="pl-PL" b="1" dirty="0" smtClean="0"/>
          </a:p>
          <a:p>
            <a:pPr algn="just"/>
            <a:r>
              <a:rPr lang="pl-PL" b="1" dirty="0"/>
              <a:t>Cel główny projektu:</a:t>
            </a:r>
            <a:r>
              <a:rPr lang="pl-PL" dirty="0"/>
              <a:t> </a:t>
            </a:r>
            <a:r>
              <a:rPr lang="pl-PL" dirty="0" smtClean="0"/>
              <a:t>stworzenie transgranicznej oferty opartej</a:t>
            </a:r>
            <a:br>
              <a:rPr lang="pl-PL" dirty="0" smtClean="0"/>
            </a:br>
            <a:r>
              <a:rPr lang="pl-PL" dirty="0" smtClean="0"/>
              <a:t>na zrównoważonej turystyce i wykorzystaniu potencjału kulturowego</a:t>
            </a:r>
            <a:br>
              <a:rPr lang="pl-PL" dirty="0" smtClean="0"/>
            </a:br>
            <a:r>
              <a:rPr lang="pl-PL" dirty="0" smtClean="0"/>
              <a:t>obiektów leśnej architektury drewnianej na polsko-słowackim Pograniczu. </a:t>
            </a:r>
          </a:p>
          <a:p>
            <a:endParaRPr lang="pl-PL" dirty="0"/>
          </a:p>
          <a:p>
            <a:pPr algn="just"/>
            <a:r>
              <a:rPr lang="pl-PL" b="1" dirty="0" smtClean="0"/>
              <a:t>Interesariusze: </a:t>
            </a:r>
            <a:r>
              <a:rPr lang="pl-PL" dirty="0"/>
              <a:t>l</a:t>
            </a:r>
            <a:r>
              <a:rPr lang="pl-PL" dirty="0" smtClean="0"/>
              <a:t>okalna społeczność i turyści z różnych grup wiekowych, </a:t>
            </a:r>
            <a:br>
              <a:rPr lang="pl-PL" dirty="0" smtClean="0"/>
            </a:br>
            <a:r>
              <a:rPr lang="pl-PL" dirty="0" smtClean="0"/>
              <a:t> w tym osoby starsze i rodziny z dziećmi, osoby niepełnosprawne,</a:t>
            </a:r>
            <a:br>
              <a:rPr lang="pl-PL" dirty="0" smtClean="0"/>
            </a:br>
            <a:r>
              <a:rPr lang="pl-PL" dirty="0" smtClean="0"/>
              <a:t>przedszkola, szkoły, uczelnie </a:t>
            </a:r>
            <a:r>
              <a:rPr lang="pl-PL" dirty="0"/>
              <a:t>wyższe o kierunku przyrodniczym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historycznym, organizacje proekologiczne </a:t>
            </a:r>
            <a:r>
              <a:rPr lang="pl-PL" dirty="0"/>
              <a:t>i </a:t>
            </a:r>
            <a:r>
              <a:rPr lang="pl-PL" dirty="0" err="1" smtClean="0"/>
              <a:t>prośrodowiskowe</a:t>
            </a:r>
            <a:r>
              <a:rPr lang="pl-PL" dirty="0" smtClean="0"/>
              <a:t>, instytucje zajmujące się osobami niepełnosprawnymi i starszymi, lokalni </a:t>
            </a:r>
            <a:r>
              <a:rPr lang="pl-PL" dirty="0"/>
              <a:t>artyści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rękodzielnicy. </a:t>
            </a:r>
            <a:endParaRPr lang="pl-PL" dirty="0" smtClean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3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95" y="612767"/>
            <a:ext cx="1224977" cy="11809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74" y="2077002"/>
            <a:ext cx="899964" cy="89996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24" y="14984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226414" y="433660"/>
            <a:ext cx="4886353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  <a:endParaRPr lang="pl-PL" b="1" dirty="0">
              <a:solidFill>
                <a:srgbClr val="006050"/>
              </a:solidFill>
            </a:endParaRPr>
          </a:p>
          <a:p>
            <a:endParaRPr lang="pl-PL" sz="1000" dirty="0"/>
          </a:p>
          <a:p>
            <a:r>
              <a:rPr lang="pl-PL" sz="1000" b="1" dirty="0"/>
              <a:t>4</a:t>
            </a:r>
            <a:r>
              <a:rPr lang="pl-PL" sz="1000" b="1" dirty="0" smtClean="0"/>
              <a:t>. Rekonstrukcja leśniczówki </a:t>
            </a:r>
            <a:r>
              <a:rPr lang="pl-PL" sz="1000" b="1" dirty="0" err="1" smtClean="0"/>
              <a:t>Flajsova</a:t>
            </a:r>
            <a:r>
              <a:rPr lang="pl-PL" sz="1000" b="1" dirty="0" smtClean="0"/>
              <a:t> i budynku gospodarczego a „</a:t>
            </a:r>
            <a:r>
              <a:rPr lang="pl-PL" sz="1000" b="1" dirty="0"/>
              <a:t>Nowy Europejski </a:t>
            </a:r>
            <a:r>
              <a:rPr lang="pl-PL" sz="1000" b="1" dirty="0" err="1"/>
              <a:t>Bauhaus</a:t>
            </a:r>
            <a:r>
              <a:rPr lang="pl-PL" sz="1000" b="1" dirty="0"/>
              <a:t>”</a:t>
            </a:r>
            <a:r>
              <a:rPr lang="pl-PL" sz="1000" dirty="0"/>
              <a:t> (NEB)</a:t>
            </a:r>
          </a:p>
          <a:p>
            <a:endParaRPr lang="pl-PL" sz="1000" b="1" dirty="0" smtClean="0"/>
          </a:p>
          <a:p>
            <a:pPr algn="just"/>
            <a:r>
              <a:rPr lang="sk-SK" sz="1000" dirty="0"/>
              <a:t>Planowana rewitalizacja </a:t>
            </a:r>
            <a:r>
              <a:rPr lang="sk-SK" sz="1000" dirty="0" smtClean="0"/>
              <a:t>leśniczówki i budynku gospodarczego, </a:t>
            </a:r>
            <a:r>
              <a:rPr lang="sk-SK" sz="1000" dirty="0"/>
              <a:t>wpisuje się w naturalny krajobraz. Do realizacji zaplanowanych w ramach projektu działań będą użyte materiały pochodzenia naturalnego</a:t>
            </a:r>
            <a:r>
              <a:rPr lang="sk-SK" sz="1000" dirty="0" smtClean="0"/>
              <a:t>. </a:t>
            </a:r>
            <a:r>
              <a:rPr lang="sk-SK" sz="1000" dirty="0"/>
              <a:t>Odrestaurowany budynek wpłynie na zrównoważony rozwój poprzez ochronę dziedzictwa kulturowego i jego dostępności dla kolejnych </a:t>
            </a:r>
            <a:r>
              <a:rPr lang="sk-SK" sz="1000" dirty="0" smtClean="0"/>
              <a:t>pokoleń. Planowane do realziacji działania </a:t>
            </a:r>
            <a:r>
              <a:rPr lang="sk-SK" sz="1000" dirty="0"/>
              <a:t>spełniają również zasadę włączenia społecznego, </a:t>
            </a:r>
            <a:r>
              <a:rPr lang="sk-SK" sz="1000" dirty="0" smtClean="0"/>
              <a:t>która ukierunkowana </a:t>
            </a:r>
            <a:r>
              <a:rPr lang="sk-SK" sz="1000" dirty="0"/>
              <a:t>jest na dialog między kulturami, płciami i grupami </a:t>
            </a:r>
            <a:r>
              <a:rPr lang="sk-SK" sz="1000" dirty="0" smtClean="0"/>
              <a:t>wiekowymi. W</a:t>
            </a:r>
            <a:r>
              <a:rPr lang="sk-SK" sz="1000" dirty="0"/>
              <a:t> ramach planowanych działań zostaną zastosowane rozwiązania umożliwiające dostęp do obiektu osobom </a:t>
            </a:r>
            <a:r>
              <a:rPr lang="sk-SK" sz="1000" dirty="0" smtClean="0"/>
              <a:t>niepełnosprawnym. Planowane </a:t>
            </a:r>
            <a:r>
              <a:rPr lang="sk-SK" sz="1000" dirty="0"/>
              <a:t>działania będą uwzględniały aspekt estetyczny </a:t>
            </a:r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i </a:t>
            </a:r>
            <a:r>
              <a:rPr lang="sk-SK" sz="1000" dirty="0"/>
              <a:t>kulturowy.</a:t>
            </a:r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90765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30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3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226414" y="433660"/>
            <a:ext cx="510237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Rekonstrukcja historycznej drewnianej leśniczówki </a:t>
            </a:r>
            <a:r>
              <a:rPr lang="sk-SK" b="1" dirty="0">
                <a:solidFill>
                  <a:srgbClr val="006050"/>
                </a:solidFill>
              </a:rPr>
              <a:t>Flajšová</a:t>
            </a:r>
            <a:r>
              <a:rPr lang="pl-PL" b="1" dirty="0" smtClean="0">
                <a:solidFill>
                  <a:srgbClr val="006050"/>
                </a:solidFill>
              </a:rPr>
              <a:t>”</a:t>
            </a:r>
          </a:p>
          <a:p>
            <a:pPr lvl="0"/>
            <a:endParaRPr lang="pl-PL" b="1" dirty="0">
              <a:solidFill>
                <a:srgbClr val="006050"/>
              </a:solidFill>
            </a:endParaRPr>
          </a:p>
          <a:p>
            <a:r>
              <a:rPr lang="pl-PL" b="1" dirty="0"/>
              <a:t>Pytania pomocnicze do formularza partycypacji </a:t>
            </a:r>
            <a:r>
              <a:rPr lang="pl-PL" b="1" dirty="0" smtClean="0"/>
              <a:t>społecznych:</a:t>
            </a:r>
          </a:p>
          <a:p>
            <a:endParaRPr lang="pl-PL" b="1" dirty="0" smtClean="0"/>
          </a:p>
          <a:p>
            <a:pPr marL="228600" indent="-228600">
              <a:buAutoNum type="arabicPeriod"/>
            </a:pPr>
            <a:r>
              <a:rPr lang="pl-PL" sz="1000" i="1" dirty="0" smtClean="0"/>
              <a:t>Jakie </a:t>
            </a:r>
            <a:r>
              <a:rPr lang="pl-PL" sz="1000" i="1" dirty="0"/>
              <a:t>ułatwienia należy </a:t>
            </a:r>
            <a:r>
              <a:rPr lang="pl-PL" sz="1000" i="1" dirty="0" smtClean="0"/>
              <a:t>zastosować </a:t>
            </a:r>
            <a:r>
              <a:rPr lang="pl-PL" sz="1000" i="1" dirty="0"/>
              <a:t>dla osób z </a:t>
            </a:r>
            <a:r>
              <a:rPr lang="pl-PL" sz="1000" i="1" dirty="0" smtClean="0"/>
              <a:t>niepełnosprawnościami, </a:t>
            </a:r>
            <a:r>
              <a:rPr lang="pl-PL" sz="1000" i="1" dirty="0"/>
              <a:t>aby w jak największym stopniu zwiększyć dostępność </a:t>
            </a:r>
            <a:r>
              <a:rPr lang="pl-PL" sz="1000" i="1" dirty="0" smtClean="0"/>
              <a:t>budynków </a:t>
            </a:r>
            <a:r>
              <a:rPr lang="pl-PL" sz="1000" i="1" dirty="0"/>
              <a:t>i jego </a:t>
            </a:r>
            <a:r>
              <a:rPr lang="pl-PL" sz="1000" i="1" dirty="0" smtClean="0"/>
              <a:t>ekspozycji ? </a:t>
            </a:r>
          </a:p>
          <a:p>
            <a:pPr marL="228600" indent="-228600">
              <a:buAutoNum type="arabicPeriod"/>
            </a:pPr>
            <a:r>
              <a:rPr lang="pl-PL" sz="1000" i="1" dirty="0" smtClean="0"/>
              <a:t>Czy </a:t>
            </a:r>
            <a:r>
              <a:rPr lang="pl-PL" sz="1000" i="1" dirty="0"/>
              <a:t>po rewitalizacji leśniczówki powinniśmy skupić się głównie na charakterze </a:t>
            </a:r>
            <a:r>
              <a:rPr lang="pl-PL" sz="1000" i="1" dirty="0" smtClean="0"/>
              <a:t/>
            </a:r>
            <a:br>
              <a:rPr lang="pl-PL" sz="1000" i="1" dirty="0" smtClean="0"/>
            </a:br>
            <a:r>
              <a:rPr lang="pl-PL" sz="1000" i="1" dirty="0" smtClean="0"/>
              <a:t>muzealnym i edukacyjnym obiektów, </a:t>
            </a:r>
            <a:r>
              <a:rPr lang="pl-PL" sz="1000" i="1" dirty="0"/>
              <a:t>czy powinny być w nim prowadzone również </a:t>
            </a:r>
            <a:r>
              <a:rPr lang="pl-PL" sz="1000" i="1" dirty="0" smtClean="0"/>
              <a:t>warsztaty o </a:t>
            </a:r>
            <a:r>
              <a:rPr lang="pl-PL" sz="1000" i="1" dirty="0"/>
              <a:t>tematyce </a:t>
            </a:r>
            <a:r>
              <a:rPr lang="pl-PL" sz="1000" i="1" dirty="0" smtClean="0"/>
              <a:t>kulturowej ?</a:t>
            </a:r>
          </a:p>
          <a:p>
            <a:pPr marL="228600" indent="-228600">
              <a:buFontTx/>
              <a:buAutoNum type="arabicPeriod"/>
            </a:pPr>
            <a:r>
              <a:rPr lang="pl-PL" sz="1000" i="1" dirty="0"/>
              <a:t>Czy widzą Państwo potrzebę przeznaczenia obiektu na inne funkcje społecznie użyteczne?</a:t>
            </a:r>
          </a:p>
          <a:p>
            <a:endParaRPr lang="pl-PL" sz="1000" i="1" dirty="0"/>
          </a:p>
          <a:p>
            <a:r>
              <a:rPr lang="sk-SK" dirty="0"/>
              <a:t> </a:t>
            </a:r>
            <a:endParaRPr lang="pl-PL" dirty="0"/>
          </a:p>
          <a:p>
            <a:endParaRPr lang="pl-PL" b="1" dirty="0"/>
          </a:p>
          <a:p>
            <a:endParaRPr lang="pl-PL" b="1" dirty="0"/>
          </a:p>
          <a:p>
            <a:pPr lvl="0"/>
            <a:endParaRPr lang="pl-PL" b="1" dirty="0">
              <a:solidFill>
                <a:srgbClr val="006050"/>
              </a:solidFill>
            </a:endParaRPr>
          </a:p>
          <a:p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372051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31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8" y="2281018"/>
            <a:ext cx="720279" cy="7202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3" y="17188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3097213" y="1836738"/>
            <a:ext cx="2663825" cy="11509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Regionalna </a:t>
            </a:r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Dyrekcja</a:t>
            </a:r>
            <a:b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Lasów Państwowych w </a:t>
            </a: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Katowicach</a:t>
            </a:r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</a:t>
            </a: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Św. Huberta 43/45, 40-543 Katowice</a:t>
            </a:r>
          </a:p>
          <a:p>
            <a:pPr marL="0" indent="0">
              <a:buNone/>
            </a:pPr>
            <a:endParaRPr lang="pl-PL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 kontaktowy: </a:t>
            </a:r>
            <a:r>
              <a:rPr lang="pl-PL" sz="8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partycypacje.spoleczne@katowice.lasy.gov.pl</a:t>
            </a:r>
            <a:endParaRPr lang="pl-P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do kontaktu:</a:t>
            </a:r>
          </a:p>
          <a:p>
            <a:pPr marL="0" indent="0">
              <a:buNone/>
            </a:pPr>
            <a:r>
              <a:rPr lang="pl-PL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pl-PL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Szady, Karolina Polaszek</a:t>
            </a:r>
            <a:endParaRPr lang="pl-P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791F35A-F3F2-4049-AB46-9B96877F57C5}"/>
              </a:ext>
            </a:extLst>
          </p:cNvPr>
          <p:cNvSpPr txBox="1">
            <a:spLocks/>
          </p:cNvSpPr>
          <p:nvPr/>
        </p:nvSpPr>
        <p:spPr>
          <a:xfrm>
            <a:off x="2664495" y="539924"/>
            <a:ext cx="2952328" cy="1008112"/>
          </a:xfrm>
          <a:prstGeom prst="rect">
            <a:avLst/>
          </a:prstGeom>
          <a:noFill/>
        </p:spPr>
        <p:txBody>
          <a:bodyPr vert="horz" lIns="57607" tIns="28804" rIns="57607" bIns="28804" rtlCol="0">
            <a:normAutofit fontScale="92500" lnSpcReduction="20000"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10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Zachęcamy do udziału w partycypacjach społecznych dotyczących planowanych do realizacji zadań </a:t>
            </a:r>
            <a:br>
              <a:rPr lang="pl-PL" sz="10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projektu: „Śladami Leśnej Architektury Drewnianej” poprzez wypełnienie formularza lub udział w webinarium, które odbędzie się </a:t>
            </a:r>
            <a:r>
              <a:rPr lang="pl-PL" sz="1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000" b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dniu 31.03.2023 </a:t>
            </a:r>
            <a:r>
              <a:rPr lang="pl-PL" sz="1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10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do webinarium znajduje się stronie prowadzonych partycypacji.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10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Serdecznie zapraszamy.</a:t>
            </a:r>
            <a:endParaRPr lang="pl-PL" sz="1000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F339722-CEF2-4633-BB57-8D3F6E94A06F}"/>
              </a:ext>
            </a:extLst>
          </p:cNvPr>
          <p:cNvCxnSpPr>
            <a:cxnSpLocks/>
          </p:cNvCxnSpPr>
          <p:nvPr/>
        </p:nvCxnSpPr>
        <p:spPr>
          <a:xfrm>
            <a:off x="1761763" y="480811"/>
            <a:ext cx="0" cy="270457"/>
          </a:xfrm>
          <a:prstGeom prst="line">
            <a:avLst/>
          </a:prstGeom>
          <a:ln w="127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ABA4AC-F52C-4E34-9F76-106194D45CC6}"/>
              </a:ext>
            </a:extLst>
          </p:cNvPr>
          <p:cNvSpPr txBox="1"/>
          <p:nvPr/>
        </p:nvSpPr>
        <p:spPr>
          <a:xfrm>
            <a:off x="4769899" y="3007472"/>
            <a:ext cx="991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800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E39C9F-B199-4831-B6A6-2AF66C6AD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9" y="443343"/>
            <a:ext cx="1304360" cy="3453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1" y="905395"/>
            <a:ext cx="648271" cy="6482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624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433660"/>
            <a:ext cx="4318242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sz="1400" b="1" dirty="0" smtClean="0"/>
              <a:t>Podstawowe </a:t>
            </a:r>
            <a:r>
              <a:rPr lang="pl-PL" sz="1400" b="1" dirty="0"/>
              <a:t>informacje o przedsięwzięciu</a:t>
            </a:r>
            <a:r>
              <a:rPr lang="pl-PL" sz="1400" b="1" dirty="0" smtClean="0"/>
              <a:t>:</a:t>
            </a:r>
          </a:p>
          <a:p>
            <a:endParaRPr lang="pl-PL" b="1" dirty="0" smtClean="0"/>
          </a:p>
          <a:p>
            <a:r>
              <a:rPr lang="pl-PL" b="1" dirty="0"/>
              <a:t>Obszar realizacji </a:t>
            </a:r>
            <a:r>
              <a:rPr lang="pl-PL" b="1" dirty="0" smtClean="0"/>
              <a:t>projektu: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b="1" dirty="0" smtClean="0"/>
              <a:t>po </a:t>
            </a:r>
            <a:r>
              <a:rPr lang="pl-PL" b="1" dirty="0"/>
              <a:t>stronie polskiego partnera: 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powiat </a:t>
            </a:r>
            <a:r>
              <a:rPr lang="pl-PL" dirty="0"/>
              <a:t>żywiecki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powiat </a:t>
            </a:r>
            <a:r>
              <a:rPr lang="pl-PL" dirty="0"/>
              <a:t>bielski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Miasto </a:t>
            </a:r>
            <a:r>
              <a:rPr lang="pl-PL" dirty="0"/>
              <a:t>Bielsko – Biała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powiat </a:t>
            </a:r>
            <a:r>
              <a:rPr lang="pl-PL" dirty="0"/>
              <a:t>cieszyński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b="1" dirty="0" smtClean="0"/>
              <a:t>po </a:t>
            </a:r>
            <a:r>
              <a:rPr lang="pl-PL" b="1" dirty="0"/>
              <a:t>stronie słowackiego partnera: 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Żyliński Kraj Samorządowym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r>
              <a:rPr lang="pl-PL" b="1" dirty="0"/>
              <a:t>Szacunkowy budżet projektu:</a:t>
            </a:r>
            <a:r>
              <a:rPr lang="pl-PL" dirty="0"/>
              <a:t> ok. </a:t>
            </a:r>
            <a:r>
              <a:rPr lang="pl-PL" dirty="0" smtClean="0"/>
              <a:t>4 </a:t>
            </a:r>
            <a:r>
              <a:rPr lang="pl-PL" dirty="0"/>
              <a:t>mln </a:t>
            </a:r>
            <a:r>
              <a:rPr lang="pl-PL" dirty="0" smtClean="0"/>
              <a:t>EUR</a:t>
            </a:r>
          </a:p>
          <a:p>
            <a:r>
              <a:rPr lang="pl-PL" dirty="0" smtClean="0"/>
              <a:t> </a:t>
            </a:r>
          </a:p>
          <a:p>
            <a:r>
              <a:rPr lang="pl-PL" b="1" dirty="0" smtClean="0"/>
              <a:t>Planowany termin realizacji projektu:</a:t>
            </a:r>
            <a:r>
              <a:rPr lang="pl-PL" dirty="0" smtClean="0"/>
              <a:t> lata 2024-2025</a:t>
            </a:r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4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74" y="2077002"/>
            <a:ext cx="899964" cy="89996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367" y="937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7" y="433660"/>
            <a:ext cx="4678281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/>
              <a:t>II. </a:t>
            </a:r>
            <a:r>
              <a:rPr lang="pl-PL" sz="1200" b="1" dirty="0"/>
              <a:t>Najważniejsze zadania w projekcie</a:t>
            </a:r>
            <a:r>
              <a:rPr lang="pl-PL" sz="1200" b="1" dirty="0" smtClean="0"/>
              <a:t>:</a:t>
            </a:r>
          </a:p>
          <a:p>
            <a:pPr algn="just"/>
            <a:r>
              <a:rPr lang="pl-PL" dirty="0" smtClean="0"/>
              <a:t>Stworzenie </a:t>
            </a:r>
            <a:r>
              <a:rPr lang="pl-PL" dirty="0"/>
              <a:t>transgranicznej oferty turystycznej </a:t>
            </a:r>
            <a:r>
              <a:rPr lang="pl-PL" dirty="0" smtClean="0"/>
              <a:t>opartej </a:t>
            </a:r>
            <a:r>
              <a:rPr lang="pl-PL" dirty="0"/>
              <a:t>na </a:t>
            </a:r>
            <a:r>
              <a:rPr lang="pl-PL" dirty="0" smtClean="0"/>
              <a:t>obiektach leśnej architektury </a:t>
            </a:r>
            <a:r>
              <a:rPr lang="pl-PL" dirty="0"/>
              <a:t>drewnianej na polsko-słowackim </a:t>
            </a:r>
            <a:r>
              <a:rPr lang="pl-PL" dirty="0" smtClean="0"/>
              <a:t>Pograniczu</a:t>
            </a:r>
            <a:r>
              <a:rPr lang="pl-PL" dirty="0"/>
              <a:t> </a:t>
            </a:r>
            <a:r>
              <a:rPr lang="pl-PL" dirty="0" smtClean="0"/>
              <a:t>będzie związane </a:t>
            </a:r>
            <a:br>
              <a:rPr lang="pl-PL" dirty="0" smtClean="0"/>
            </a:br>
            <a:r>
              <a:rPr lang="pl-PL" dirty="0" smtClean="0"/>
              <a:t>z realizacją zaplanowanych zadań:</a:t>
            </a:r>
          </a:p>
          <a:p>
            <a:endParaRPr lang="pl-PL" dirty="0" smtClean="0"/>
          </a:p>
          <a:p>
            <a:r>
              <a:rPr lang="pl-PL" b="1" dirty="0" smtClean="0"/>
              <a:t>1.Odtworzeniu obiektów architektury drewnianej: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b="1" dirty="0" smtClean="0"/>
              <a:t>po </a:t>
            </a:r>
            <a:r>
              <a:rPr lang="pl-PL" b="1" dirty="0"/>
              <a:t>stronie polskiego partnera: 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Odrestaurowanie zabytkowej drewnianej leśniczówki w Lipniku </a:t>
            </a:r>
            <a:br>
              <a:rPr lang="pl-PL" dirty="0" smtClean="0"/>
            </a:br>
            <a:r>
              <a:rPr lang="pl-PL" dirty="0" smtClean="0"/>
              <a:t>wraz zagospodarowaniem terenu wokół obiektu - Nadleśnictwo Bielsko.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Odrestaurowanie zabytkowej </a:t>
            </a:r>
            <a:r>
              <a:rPr lang="pl-PL" dirty="0"/>
              <a:t>Kaplicy Matki Boskiej Leśnej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Kiełbasowie wraz z zagospodarowaniem terenu wokół obiektu - Nadleśnictwo Jeleśnia.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Zagospodarowanie terenu przyległego do Dworku Myśliwskiego „</a:t>
            </a:r>
            <a:r>
              <a:rPr lang="pl-PL" dirty="0" err="1" smtClean="0"/>
              <a:t>Konczakówka</a:t>
            </a:r>
            <a:r>
              <a:rPr lang="pl-PL" dirty="0" smtClean="0"/>
              <a:t>” w Brennej - Nadleśnictwo Ustroń.</a:t>
            </a:r>
          </a:p>
          <a:p>
            <a:endParaRPr lang="pl-PL" dirty="0" smtClean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5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74" y="2077002"/>
            <a:ext cx="899964" cy="89996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28372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251892"/>
            <a:ext cx="4678281" cy="27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 smtClean="0"/>
              <a:t>1.Odtworzeniu obiektów architektury drewnianej:</a:t>
            </a:r>
            <a:endParaRPr lang="pl-PL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b="1" dirty="0" smtClean="0"/>
              <a:t>po </a:t>
            </a:r>
            <a:r>
              <a:rPr lang="pl-PL" b="1" dirty="0"/>
              <a:t>stronie słowackiego partnera: 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Rekonstrukcja drewnianej historycznej leśniczówki </a:t>
            </a:r>
            <a:r>
              <a:rPr lang="sk-SK" dirty="0"/>
              <a:t>Flajšová</a:t>
            </a:r>
            <a:r>
              <a:rPr lang="sk-SK" b="1" dirty="0"/>
              <a:t>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pl-PL" dirty="0" smtClean="0"/>
              <a:t>wraz z budynkiem gospodarczym, zagospodarowanie terenu wokół obiektu, jednostka organizacyjna Tatry - leśnictwo </a:t>
            </a:r>
            <a:r>
              <a:rPr lang="pl-PL" dirty="0" err="1" smtClean="0"/>
              <a:t>Zakamenné</a:t>
            </a:r>
            <a:r>
              <a:rPr lang="pl-P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</a:endParaRPr>
          </a:p>
          <a:p>
            <a:r>
              <a:rPr lang="pl-PL" b="1" dirty="0" smtClean="0"/>
              <a:t>2. Opracowanie oferty turystycznej: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Stworzenie aplikacji, na której zostaną zaznaczone cenne obiekty leśnej architektury drewnianej znajdujące się na obszarze Pogranicza </a:t>
            </a:r>
            <a:br>
              <a:rPr lang="pl-PL" dirty="0" smtClean="0"/>
            </a:br>
            <a:r>
              <a:rPr lang="pl-PL" dirty="0" smtClean="0"/>
              <a:t>wraz z naniesionymi np. kodami QR, zdjęciami, wirtualnym spacerem.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Opublikowanie mapy w wersji papierowej z zaznaczonymi obiektami leśnej drewnianej architektury na polsko-słowackim Pograniczu.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r>
              <a:rPr lang="pl-PL" b="1" dirty="0" smtClean="0"/>
              <a:t>3. Działania promocyjne: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 Konferencje transgraniczne, film, informacje w mediach </a:t>
            </a:r>
            <a:br>
              <a:rPr lang="pl-PL" dirty="0" smtClean="0"/>
            </a:br>
            <a:r>
              <a:rPr lang="pl-PL" dirty="0" smtClean="0"/>
              <a:t>społecznościowych i na stronach internetowych, wydarzenia plenerowe </a:t>
            </a:r>
            <a:r>
              <a:rPr lang="pl-PL" dirty="0" err="1" smtClean="0"/>
              <a:t>itp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6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74" y="2077002"/>
            <a:ext cx="899964" cy="89996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24" y="8541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09145" y="433660"/>
            <a:ext cx="5307677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/>
              <a:t> A</a:t>
            </a:r>
            <a:r>
              <a:rPr lang="pl-PL" b="1" dirty="0" smtClean="0"/>
              <a:t>. Zadania </a:t>
            </a:r>
            <a:r>
              <a:rPr lang="pl-PL" b="1" dirty="0"/>
              <a:t>planowane do realizacji </a:t>
            </a:r>
            <a:r>
              <a:rPr lang="pl-PL" b="1" dirty="0" smtClean="0"/>
              <a:t>po stronie polskiej na </a:t>
            </a:r>
            <a:r>
              <a:rPr lang="pl-PL" b="1" dirty="0"/>
              <a:t>terenie Nadleśnictwa Bielsko:</a:t>
            </a:r>
            <a:endParaRPr lang="pl-PL" dirty="0"/>
          </a:p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znajdującej się w Lipniku”</a:t>
            </a: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pPr marL="228600" indent="-228600">
              <a:buAutoNum type="arabicPeriod"/>
            </a:pPr>
            <a:r>
              <a:rPr lang="pl-PL" sz="1000" dirty="0" smtClean="0"/>
              <a:t>W </a:t>
            </a:r>
            <a:r>
              <a:rPr lang="pl-PL" sz="1000" dirty="0"/>
              <a:t>ramach projektu planujemy odtworzyć </a:t>
            </a:r>
            <a:r>
              <a:rPr lang="pl-PL" sz="1000" dirty="0" smtClean="0"/>
              <a:t>budynek </a:t>
            </a:r>
            <a:br>
              <a:rPr lang="pl-PL" sz="1000" dirty="0" smtClean="0"/>
            </a:br>
            <a:r>
              <a:rPr lang="pl-PL" sz="1000" dirty="0" smtClean="0"/>
              <a:t>zabytkowej </a:t>
            </a:r>
            <a:r>
              <a:rPr lang="pl-PL" sz="1000" dirty="0"/>
              <a:t>drewnianej leśniczówki </a:t>
            </a:r>
            <a:r>
              <a:rPr lang="pl-PL" sz="1000" dirty="0" smtClean="0"/>
              <a:t>w </a:t>
            </a:r>
            <a:r>
              <a:rPr lang="pl-PL" sz="1000" dirty="0"/>
              <a:t>Lipniku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 oparciu o </a:t>
            </a:r>
            <a:r>
              <a:rPr lang="pl-PL" sz="1000" dirty="0"/>
              <a:t>zachowaną dokumentację.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odrestaurowanej </a:t>
            </a:r>
            <a:r>
              <a:rPr lang="pl-PL" sz="1000" dirty="0" smtClean="0"/>
              <a:t>leśniczówce </a:t>
            </a:r>
            <a:r>
              <a:rPr lang="pl-PL" sz="1000" dirty="0">
                <a:solidFill>
                  <a:srgbClr val="006050"/>
                </a:solidFill>
              </a:rPr>
              <a:t>zamierzamy </a:t>
            </a:r>
            <a:r>
              <a:rPr lang="pl-PL" sz="1000" dirty="0" smtClean="0">
                <a:solidFill>
                  <a:srgbClr val="006050"/>
                </a:solidFill>
              </a:rPr>
              <a:t/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stworzyć </a:t>
            </a:r>
            <a:r>
              <a:rPr lang="pl-PL" sz="1000" dirty="0">
                <a:solidFill>
                  <a:srgbClr val="006050"/>
                </a:solidFill>
              </a:rPr>
              <a:t>muzeum </a:t>
            </a:r>
            <a:r>
              <a:rPr lang="pl-PL" sz="1000" dirty="0" smtClean="0">
                <a:solidFill>
                  <a:srgbClr val="006050"/>
                </a:solidFill>
              </a:rPr>
              <a:t>przedstawiające historię </a:t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leśnictwa</a:t>
            </a:r>
            <a:r>
              <a:rPr lang="pl-PL" sz="1000" dirty="0" smtClean="0"/>
              <a:t>. Planujemy udostępnić obiekt</a:t>
            </a:r>
            <a:br>
              <a:rPr lang="pl-PL" sz="1000" dirty="0" smtClean="0"/>
            </a:br>
            <a:r>
              <a:rPr lang="pl-PL" sz="1000" dirty="0" smtClean="0"/>
              <a:t>dla </a:t>
            </a:r>
            <a:r>
              <a:rPr lang="pl-PL" sz="1000" dirty="0"/>
              <a:t>turystów oraz dla lokalnej </a:t>
            </a:r>
            <a:r>
              <a:rPr lang="pl-PL" sz="1000" dirty="0" smtClean="0"/>
              <a:t>społeczności</a:t>
            </a:r>
            <a:r>
              <a:rPr lang="pl-PL" sz="1000" dirty="0"/>
              <a:t>.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Zachowując zabytkową </a:t>
            </a:r>
            <a:r>
              <a:rPr lang="pl-PL" sz="1000" dirty="0"/>
              <a:t>formę budynku </a:t>
            </a:r>
            <a:r>
              <a:rPr lang="pl-PL" sz="1000" dirty="0" smtClean="0"/>
              <a:t>chcemy </a:t>
            </a:r>
            <a:br>
              <a:rPr lang="pl-PL" sz="1000" dirty="0" smtClean="0"/>
            </a:br>
            <a:r>
              <a:rPr lang="pl-PL" sz="1000" dirty="0" smtClean="0"/>
              <a:t>maksymalnie wykorzystać </a:t>
            </a:r>
            <a:r>
              <a:rPr lang="pl-PL" sz="1000" dirty="0"/>
              <a:t>dostępną </a:t>
            </a:r>
            <a:r>
              <a:rPr lang="pl-PL" sz="1000" dirty="0" smtClean="0"/>
              <a:t>przestrzeń </a:t>
            </a:r>
            <a:br>
              <a:rPr lang="pl-PL" sz="1000" dirty="0" smtClean="0"/>
            </a:br>
            <a:r>
              <a:rPr lang="pl-PL" sz="1000" dirty="0" smtClean="0"/>
              <a:t>celem </a:t>
            </a:r>
            <a:r>
              <a:rPr lang="pl-PL" sz="1000" dirty="0">
                <a:solidFill>
                  <a:srgbClr val="006050"/>
                </a:solidFill>
              </a:rPr>
              <a:t>połączenia </a:t>
            </a:r>
            <a:r>
              <a:rPr lang="pl-PL" sz="1000" dirty="0" smtClean="0">
                <a:solidFill>
                  <a:srgbClr val="006050"/>
                </a:solidFill>
              </a:rPr>
              <a:t>tradycyjnych eksponatów </a:t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>
                <a:solidFill>
                  <a:srgbClr val="006050"/>
                </a:solidFill>
              </a:rPr>
              <a:t>muzealnych </a:t>
            </a:r>
            <a:r>
              <a:rPr lang="pl-PL" sz="1000" dirty="0">
                <a:solidFill>
                  <a:srgbClr val="006050"/>
                </a:solidFill>
              </a:rPr>
              <a:t>z nowoczesnymi </a:t>
            </a:r>
            <a:r>
              <a:rPr lang="pl-PL" sz="1000" dirty="0" smtClean="0">
                <a:solidFill>
                  <a:srgbClr val="006050"/>
                </a:solidFill>
              </a:rPr>
              <a:t>prezentacjami </a:t>
            </a:r>
            <a:r>
              <a:rPr lang="pl-PL" sz="1000" dirty="0">
                <a:solidFill>
                  <a:srgbClr val="006050"/>
                </a:solidFill>
              </a:rPr>
              <a:t>multimedialnymi. </a:t>
            </a:r>
            <a:r>
              <a:rPr lang="pl-PL" sz="1000" dirty="0" smtClean="0">
                <a:solidFill>
                  <a:srgbClr val="006050"/>
                </a:solidFill>
              </a:rPr>
              <a:t/>
            </a:r>
            <a:br>
              <a:rPr lang="pl-PL" sz="1000" dirty="0" smtClean="0">
                <a:solidFill>
                  <a:srgbClr val="006050"/>
                </a:solidFill>
              </a:rPr>
            </a:br>
            <a:r>
              <a:rPr lang="pl-PL" sz="1000" dirty="0" smtClean="0"/>
              <a:t>Pragniemy</a:t>
            </a:r>
            <a:r>
              <a:rPr lang="pl-PL" sz="1000" dirty="0"/>
              <a:t>, </a:t>
            </a:r>
            <a:r>
              <a:rPr lang="pl-PL" sz="1000" dirty="0" smtClean="0"/>
              <a:t>aby leśniczówka </a:t>
            </a:r>
            <a:r>
              <a:rPr lang="pl-PL" sz="1000" dirty="0"/>
              <a:t>stała się nowym punktem na mapie </a:t>
            </a:r>
            <a:r>
              <a:rPr lang="pl-PL" sz="1000" dirty="0" smtClean="0"/>
              <a:t>turystycznych </a:t>
            </a:r>
            <a:br>
              <a:rPr lang="pl-PL" sz="1000" dirty="0" smtClean="0"/>
            </a:br>
            <a:r>
              <a:rPr lang="pl-PL" sz="1000" dirty="0" smtClean="0"/>
              <a:t>atrakcji Pogranicza.</a:t>
            </a:r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62478" y="-593467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7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62" y="858016"/>
            <a:ext cx="2287160" cy="165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41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5" y="433660"/>
            <a:ext cx="5458828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 znajdującej się w Lipniku”</a:t>
            </a: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b="1" dirty="0" smtClean="0"/>
              <a:t>2. Funkcja </a:t>
            </a:r>
            <a:r>
              <a:rPr lang="pl-PL" sz="1000" b="1" dirty="0"/>
              <a:t>budynku</a:t>
            </a:r>
            <a:endParaRPr lang="pl-PL" sz="1000" dirty="0"/>
          </a:p>
          <a:p>
            <a:pPr algn="just"/>
            <a:r>
              <a:rPr lang="pl-PL" sz="1000" dirty="0" smtClean="0"/>
              <a:t>Planujemy, aby budynek </a:t>
            </a:r>
            <a:r>
              <a:rPr lang="pl-PL" sz="1000" dirty="0"/>
              <a:t>starej leśniczówki </a:t>
            </a:r>
            <a:r>
              <a:rPr lang="pl-PL" sz="1000" dirty="0" smtClean="0"/>
              <a:t>pełnił </a:t>
            </a:r>
            <a:r>
              <a:rPr lang="pl-PL" sz="1000" dirty="0"/>
              <a:t>po rewitalizacji funkcję </a:t>
            </a:r>
            <a:r>
              <a:rPr lang="pl-PL" sz="1000" dirty="0" smtClean="0"/>
              <a:t>wystawienniczo-muzealną</a:t>
            </a:r>
            <a:r>
              <a:rPr lang="pl-PL" sz="1000" dirty="0"/>
              <a:t>. Pomimo niewielkiej powierzchni zamierzamy pokazać w nim historię leśnictwa, również związaną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z </a:t>
            </a:r>
            <a:r>
              <a:rPr lang="pl-PL" sz="1000" dirty="0"/>
              <a:t>Beskidami i obszarem Śląska.</a:t>
            </a:r>
          </a:p>
          <a:p>
            <a:r>
              <a:rPr lang="pl-PL" sz="1000" b="1" dirty="0"/>
              <a:t> </a:t>
            </a:r>
            <a:endParaRPr lang="pl-PL" sz="1000" dirty="0"/>
          </a:p>
          <a:p>
            <a:r>
              <a:rPr lang="pl-PL" sz="1000" b="1" dirty="0" smtClean="0"/>
              <a:t>3. Budynek </a:t>
            </a:r>
            <a:r>
              <a:rPr lang="pl-PL" sz="1000" b="1" dirty="0"/>
              <a:t>dawnej leśniczówki jako element kompleksu rekreacyjnego</a:t>
            </a:r>
            <a:endParaRPr lang="pl-PL" sz="1000" dirty="0"/>
          </a:p>
          <a:p>
            <a:pPr algn="just"/>
            <a:r>
              <a:rPr lang="pl-PL" sz="1000" dirty="0" smtClean="0"/>
              <a:t>Chcemy, aby odtworzony </a:t>
            </a:r>
            <a:r>
              <a:rPr lang="pl-PL" sz="1000" dirty="0"/>
              <a:t>budynek leśniczówki </a:t>
            </a:r>
            <a:r>
              <a:rPr lang="pl-PL" sz="1000" dirty="0" smtClean="0"/>
              <a:t>stanowił </a:t>
            </a:r>
            <a:r>
              <a:rPr lang="pl-PL" sz="1000" dirty="0"/>
              <a:t>element całego kompleksu rekreacyjnego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jaki </a:t>
            </a:r>
            <a:r>
              <a:rPr lang="pl-PL" sz="1000" dirty="0"/>
              <a:t>zamierzamy stworzyć w tym miejscu. </a:t>
            </a:r>
            <a:r>
              <a:rPr lang="pl-PL" sz="1000" dirty="0" smtClean="0"/>
              <a:t>Planujemy, aby w skład kompleksu oprócz muzeum wchodził </a:t>
            </a:r>
            <a:r>
              <a:rPr lang="pl-PL" sz="1000" dirty="0"/>
              <a:t>amfiteatr </a:t>
            </a:r>
            <a:r>
              <a:rPr lang="pl-PL" sz="1000" dirty="0" smtClean="0"/>
              <a:t>w </a:t>
            </a:r>
            <a:r>
              <a:rPr lang="pl-PL" sz="1000" dirty="0"/>
              <a:t>Lipniku wraz </a:t>
            </a:r>
            <a:r>
              <a:rPr lang="pl-PL" sz="1000" dirty="0" smtClean="0"/>
              <a:t>z </a:t>
            </a:r>
            <a:r>
              <a:rPr lang="pl-PL" sz="1000" dirty="0"/>
              <a:t>elementami małej architektury oraz obiekty małej retencji górskiej </a:t>
            </a:r>
            <a:r>
              <a:rPr lang="pl-PL" sz="1000" dirty="0" smtClean="0"/>
              <a:t>położone w </a:t>
            </a:r>
            <a:r>
              <a:rPr lang="pl-PL" sz="1000" dirty="0"/>
              <a:t>bezpośrednim sąsiedztwie drewnianej leśniczówki. </a:t>
            </a:r>
            <a:r>
              <a:rPr lang="pl-PL" sz="1000" dirty="0" smtClean="0"/>
              <a:t>Naszym celem jest stworzenie idealnego miejsca </a:t>
            </a:r>
            <a:r>
              <a:rPr lang="pl-PL" sz="1000" dirty="0"/>
              <a:t>do odpoczynku </a:t>
            </a:r>
            <a:r>
              <a:rPr lang="pl-PL" sz="1000" dirty="0" smtClean="0"/>
              <a:t>i </a:t>
            </a:r>
            <a:r>
              <a:rPr lang="pl-PL" sz="1000" dirty="0"/>
              <a:t>obcowania z naturą </a:t>
            </a:r>
            <a:r>
              <a:rPr lang="pl-PL" sz="1000" dirty="0" smtClean="0"/>
              <a:t>dla </a:t>
            </a:r>
            <a:r>
              <a:rPr lang="pl-PL" sz="1000" dirty="0"/>
              <a:t>mieszkańców </a:t>
            </a:r>
            <a:r>
              <a:rPr lang="pl-PL" sz="1000" dirty="0" smtClean="0"/>
              <a:t>Bielska-Białej </a:t>
            </a:r>
            <a:r>
              <a:rPr lang="pl-PL" sz="1000" dirty="0"/>
              <a:t>i okolic, jak również turystów odwiedzających ten uroczy zakątek </a:t>
            </a:r>
            <a:r>
              <a:rPr lang="pl-PL" sz="1000" dirty="0" smtClean="0"/>
              <a:t>Pogranicza.</a:t>
            </a:r>
            <a:endParaRPr lang="pl-PL" sz="1000" dirty="0"/>
          </a:p>
          <a:p>
            <a:endParaRPr lang="pl-PL" b="1" dirty="0">
              <a:solidFill>
                <a:srgbClr val="006050"/>
              </a:solidFill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8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8447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29407" y="716714"/>
            <a:ext cx="4235288" cy="87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999" dirty="0"/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999" dirty="0">
              <a:solidFill>
                <a:srgbClr val="00B050"/>
              </a:solidFill>
            </a:endParaRPr>
          </a:p>
          <a:p>
            <a:endParaRPr lang="pl-PL" sz="1099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AutoShape 2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157996" y="433660"/>
            <a:ext cx="5386820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r>
              <a:rPr lang="pl-PL" b="1" dirty="0">
                <a:solidFill>
                  <a:srgbClr val="006050"/>
                </a:solidFill>
              </a:rPr>
              <a:t> </a:t>
            </a:r>
            <a:r>
              <a:rPr lang="pl-PL" b="1" dirty="0" smtClean="0">
                <a:solidFill>
                  <a:srgbClr val="006050"/>
                </a:solidFill>
              </a:rPr>
              <a:t>„</a:t>
            </a:r>
            <a:r>
              <a:rPr lang="pl-PL" b="1" dirty="0">
                <a:solidFill>
                  <a:srgbClr val="006050"/>
                </a:solidFill>
              </a:rPr>
              <a:t>Odtworzenie budynku zabytkowej drewnianej leśniczówki </a:t>
            </a:r>
            <a:r>
              <a:rPr lang="pl-PL" b="1" dirty="0" smtClean="0">
                <a:solidFill>
                  <a:srgbClr val="006050"/>
                </a:solidFill>
              </a:rPr>
              <a:t>znajdującej się w Lipniku”</a:t>
            </a: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b="1" dirty="0" smtClean="0"/>
              <a:t>4. Leśniczówka </a:t>
            </a:r>
            <a:r>
              <a:rPr lang="pl-PL" sz="1000" b="1" dirty="0"/>
              <a:t>Lipnik a „Nowy Europejski </a:t>
            </a:r>
            <a:r>
              <a:rPr lang="pl-PL" sz="1000" b="1" dirty="0" err="1"/>
              <a:t>Bauhaus</a:t>
            </a:r>
            <a:r>
              <a:rPr lang="pl-PL" sz="1000" b="1" dirty="0"/>
              <a:t>”</a:t>
            </a:r>
            <a:r>
              <a:rPr lang="pl-PL" sz="1000" dirty="0"/>
              <a:t> (NEB)</a:t>
            </a:r>
          </a:p>
          <a:p>
            <a:pPr algn="just"/>
            <a:r>
              <a:rPr lang="pl-PL" sz="1000" dirty="0"/>
              <a:t>Planowana rewitalizacja leśniczówki będzie wpisywała się w najnowsze europejskie trendy, łącząc </a:t>
            </a: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w </a:t>
            </a:r>
            <a:r>
              <a:rPr lang="pl-PL" sz="1000" dirty="0"/>
              <a:t>sobie piękno i estetykę tradycyjnego budownictwo drewnianego, mając na uwadze zmniejszenie emisyjności (budynek </a:t>
            </a:r>
            <a:r>
              <a:rPr lang="pl-PL" sz="1000" dirty="0" smtClean="0"/>
              <a:t>będzie ogrzewany ze </a:t>
            </a:r>
            <a:r>
              <a:rPr lang="pl-PL" sz="1000" dirty="0"/>
              <a:t>źródeł niskoemisyjnych), </a:t>
            </a:r>
            <a:r>
              <a:rPr lang="pl-PL" sz="1000" dirty="0" smtClean="0"/>
              <a:t>bliskość </a:t>
            </a:r>
            <a:r>
              <a:rPr lang="pl-PL" sz="1000" dirty="0"/>
              <a:t>natury i </a:t>
            </a:r>
            <a:r>
              <a:rPr lang="pl-PL" sz="1000" dirty="0" smtClean="0"/>
              <a:t>propagowanie </a:t>
            </a:r>
            <a:r>
              <a:rPr lang="pl-PL" sz="1000" dirty="0"/>
              <a:t>rozwiązań ekologicznych. </a:t>
            </a:r>
            <a:r>
              <a:rPr lang="pl-PL" sz="1000" dirty="0" smtClean="0"/>
              <a:t>Poprzez stworzenie </a:t>
            </a:r>
            <a:r>
              <a:rPr lang="pl-PL" sz="1000" dirty="0"/>
              <a:t>w </a:t>
            </a:r>
            <a:r>
              <a:rPr lang="pl-PL" sz="1000" dirty="0" smtClean="0"/>
              <a:t>odrestaurowanej leśniczówce muzeum, planujemy zwiększyć jej dostępność dla społeczeństwa i turystów, umożliwiając wspólną integrację. </a:t>
            </a:r>
            <a:r>
              <a:rPr lang="pl-PL" sz="1000" dirty="0"/>
              <a:t>Leśniczówka zawsze była istotna </a:t>
            </a:r>
            <a:r>
              <a:rPr lang="pl-PL" sz="1000" dirty="0" smtClean="0"/>
              <a:t>w </a:t>
            </a:r>
            <a:r>
              <a:rPr lang="pl-PL" sz="1000" dirty="0"/>
              <a:t>świadomości kulturowej </a:t>
            </a:r>
            <a:r>
              <a:rPr lang="pl-PL" sz="1000" dirty="0" smtClean="0"/>
              <a:t>bielszczan, a jej odtworzenie przyczyni się dodatkowo do promocji </a:t>
            </a:r>
            <a:r>
              <a:rPr lang="pl-PL" sz="1000" dirty="0"/>
              <a:t>dziedzictwa </a:t>
            </a:r>
            <a:r>
              <a:rPr lang="pl-PL" sz="1000" dirty="0" smtClean="0"/>
              <a:t>kulturowego obszaru </a:t>
            </a:r>
            <a:r>
              <a:rPr lang="pl-PL" sz="1000" dirty="0"/>
              <a:t>polsko-słowackiego Pogranicza</a:t>
            </a:r>
            <a:r>
              <a:rPr lang="pl-PL" sz="1000" dirty="0" smtClean="0"/>
              <a:t>.</a:t>
            </a:r>
          </a:p>
          <a:p>
            <a:endParaRPr lang="pl-PL" b="1" dirty="0" smtClean="0">
              <a:solidFill>
                <a:srgbClr val="006050"/>
              </a:solidFill>
            </a:endParaRPr>
          </a:p>
          <a:p>
            <a:r>
              <a:rPr lang="pl-PL" sz="1000" b="1" dirty="0" smtClean="0"/>
              <a:t>5. Stara </a:t>
            </a:r>
            <a:r>
              <a:rPr lang="pl-PL" sz="1000" b="1" dirty="0"/>
              <a:t>leśniczówka a jej otoczenie - widok na panoramę Bielska i zbiorniki małej retencji górskiej</a:t>
            </a:r>
            <a:endParaRPr lang="pl-PL" sz="1000" dirty="0"/>
          </a:p>
          <a:p>
            <a:pPr algn="just"/>
            <a:r>
              <a:rPr lang="pl-PL" sz="1000" dirty="0"/>
              <a:t>Leśniczówka </a:t>
            </a:r>
            <a:r>
              <a:rPr lang="pl-PL" sz="1000" dirty="0" smtClean="0"/>
              <a:t>położona </a:t>
            </a:r>
            <a:r>
              <a:rPr lang="pl-PL" sz="1000" dirty="0"/>
              <a:t>jest w niezwykle malowniczym zakątku Bielska-Białej, wcześniej z terenu przyległego do budynku ogrodu roztaczała się malownicza panorama </a:t>
            </a:r>
            <a:r>
              <a:rPr lang="pl-PL" sz="1000" dirty="0" smtClean="0"/>
              <a:t>na </a:t>
            </a:r>
            <a:r>
              <a:rPr lang="pl-PL" sz="1000" dirty="0"/>
              <a:t>miasto. W chwili obecnej łąki otaczające ogród poddały się naturalnej sukcesji roślinnej </a:t>
            </a:r>
            <a:r>
              <a:rPr lang="pl-PL" sz="1000" dirty="0" smtClean="0"/>
              <a:t>co </a:t>
            </a:r>
            <a:r>
              <a:rPr lang="pl-PL" sz="1000" dirty="0"/>
              <a:t>znacznie ograniczyło możliwość podziwiania tych widoków.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AutoShape 4" descr="Rusza nabór wniosków w ramach programu priorytetowego &quot;Moja Woda&quot; - Urząd  Gminy w Walcach"/>
          <p:cNvSpPr>
            <a:spLocks noChangeAspect="1" noChangeArrowheads="1"/>
          </p:cNvSpPr>
          <p:nvPr/>
        </p:nvSpPr>
        <p:spPr bwMode="auto">
          <a:xfrm>
            <a:off x="378953" y="-612204"/>
            <a:ext cx="1613176" cy="1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6" name="AutoShape 2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5" y="-142894"/>
            <a:ext cx="304529" cy="3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0" name="AutoShape 4" descr="Regionalna Dyrekcja Lasów Państwowych w Katowicach - ‼️‼️UWAGA - Żubry na  wolności‼️‼️ ‼️‼️ Zwracamy się z prośbą do mieszkańców Tychów i okolic by w  przypadku napotkania zwierząt, pod żadnym pozorem ⛔️NIE ZBLIŻAĆ"/>
          <p:cNvSpPr>
            <a:spLocks noChangeAspect="1" noChangeArrowheads="1"/>
          </p:cNvSpPr>
          <p:nvPr/>
        </p:nvSpPr>
        <p:spPr bwMode="auto">
          <a:xfrm>
            <a:off x="157996" y="-820155"/>
            <a:ext cx="2578983" cy="1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endParaRPr lang="pl-PL" sz="1099"/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-11812" y="2999197"/>
            <a:ext cx="249547" cy="261738"/>
          </a:xfrm>
        </p:spPr>
        <p:txBody>
          <a:bodyPr/>
          <a:lstStyle/>
          <a:p>
            <a:fld id="{2136BB9F-F41C-4172-B28A-19863538028F}" type="slidenum">
              <a:rPr lang="pl-PL" smtClean="0">
                <a:solidFill>
                  <a:schemeClr val="bg1"/>
                </a:solidFill>
              </a:rPr>
              <a:pPr/>
              <a:t>9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4" y="0"/>
            <a:ext cx="17314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3429</Words>
  <Application>Microsoft Office PowerPoint</Application>
  <PresentationFormat>Niestandardowy</PresentationFormat>
  <Paragraphs>461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Comfortaa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Anna Szady</cp:lastModifiedBy>
  <cp:revision>283</cp:revision>
  <cp:lastPrinted>2022-10-21T11:22:00Z</cp:lastPrinted>
  <dcterms:created xsi:type="dcterms:W3CDTF">2016-09-09T09:29:50Z</dcterms:created>
  <dcterms:modified xsi:type="dcterms:W3CDTF">2023-03-09T05:17:15Z</dcterms:modified>
</cp:coreProperties>
</file>